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3" r:id="rId2"/>
    <p:sldId id="259" r:id="rId3"/>
    <p:sldId id="260" r:id="rId4"/>
    <p:sldId id="261" r:id="rId5"/>
    <p:sldId id="262" r:id="rId6"/>
    <p:sldId id="277" r:id="rId7"/>
    <p:sldId id="263" r:id="rId8"/>
    <p:sldId id="266" r:id="rId9"/>
    <p:sldId id="267" r:id="rId10"/>
    <p:sldId id="278" r:id="rId11"/>
    <p:sldId id="268" r:id="rId12"/>
    <p:sldId id="264" r:id="rId13"/>
    <p:sldId id="269" r:id="rId14"/>
    <p:sldId id="265" r:id="rId15"/>
    <p:sldId id="287" r:id="rId16"/>
    <p:sldId id="272" r:id="rId17"/>
    <p:sldId id="273" r:id="rId18"/>
    <p:sldId id="274" r:id="rId19"/>
    <p:sldId id="275" r:id="rId20"/>
    <p:sldId id="280" r:id="rId21"/>
    <p:sldId id="281" r:id="rId22"/>
    <p:sldId id="282" r:id="rId23"/>
    <p:sldId id="276" r:id="rId24"/>
    <p:sldId id="286" r:id="rId25"/>
  </p:sldIdLst>
  <p:sldSz cx="10402888" cy="7315200"/>
  <p:notesSz cx="6858000" cy="9144000"/>
  <p:defaultTextStyle>
    <a:defPPr>
      <a:defRPr lang="en-US"/>
    </a:defPPr>
    <a:lvl1pPr marL="0" algn="l" defTabSz="1012424" rtl="0" eaLnBrk="1" latinLnBrk="0" hangingPunct="1">
      <a:defRPr sz="2000" kern="1200">
        <a:solidFill>
          <a:schemeClr val="tx1"/>
        </a:solidFill>
        <a:latin typeface="+mn-lt"/>
        <a:ea typeface="+mn-ea"/>
        <a:cs typeface="+mn-cs"/>
      </a:defRPr>
    </a:lvl1pPr>
    <a:lvl2pPr marL="506212" algn="l" defTabSz="1012424" rtl="0" eaLnBrk="1" latinLnBrk="0" hangingPunct="1">
      <a:defRPr sz="2000" kern="1200">
        <a:solidFill>
          <a:schemeClr val="tx1"/>
        </a:solidFill>
        <a:latin typeface="+mn-lt"/>
        <a:ea typeface="+mn-ea"/>
        <a:cs typeface="+mn-cs"/>
      </a:defRPr>
    </a:lvl2pPr>
    <a:lvl3pPr marL="1012424" algn="l" defTabSz="1012424" rtl="0" eaLnBrk="1" latinLnBrk="0" hangingPunct="1">
      <a:defRPr sz="2000" kern="1200">
        <a:solidFill>
          <a:schemeClr val="tx1"/>
        </a:solidFill>
        <a:latin typeface="+mn-lt"/>
        <a:ea typeface="+mn-ea"/>
        <a:cs typeface="+mn-cs"/>
      </a:defRPr>
    </a:lvl3pPr>
    <a:lvl4pPr marL="1518636" algn="l" defTabSz="1012424" rtl="0" eaLnBrk="1" latinLnBrk="0" hangingPunct="1">
      <a:defRPr sz="2000" kern="1200">
        <a:solidFill>
          <a:schemeClr val="tx1"/>
        </a:solidFill>
        <a:latin typeface="+mn-lt"/>
        <a:ea typeface="+mn-ea"/>
        <a:cs typeface="+mn-cs"/>
      </a:defRPr>
    </a:lvl4pPr>
    <a:lvl5pPr marL="2024847" algn="l" defTabSz="1012424" rtl="0" eaLnBrk="1" latinLnBrk="0" hangingPunct="1">
      <a:defRPr sz="2000" kern="1200">
        <a:solidFill>
          <a:schemeClr val="tx1"/>
        </a:solidFill>
        <a:latin typeface="+mn-lt"/>
        <a:ea typeface="+mn-ea"/>
        <a:cs typeface="+mn-cs"/>
      </a:defRPr>
    </a:lvl5pPr>
    <a:lvl6pPr marL="2531059" algn="l" defTabSz="1012424" rtl="0" eaLnBrk="1" latinLnBrk="0" hangingPunct="1">
      <a:defRPr sz="2000" kern="1200">
        <a:solidFill>
          <a:schemeClr val="tx1"/>
        </a:solidFill>
        <a:latin typeface="+mn-lt"/>
        <a:ea typeface="+mn-ea"/>
        <a:cs typeface="+mn-cs"/>
      </a:defRPr>
    </a:lvl6pPr>
    <a:lvl7pPr marL="3037271" algn="l" defTabSz="1012424" rtl="0" eaLnBrk="1" latinLnBrk="0" hangingPunct="1">
      <a:defRPr sz="2000" kern="1200">
        <a:solidFill>
          <a:schemeClr val="tx1"/>
        </a:solidFill>
        <a:latin typeface="+mn-lt"/>
        <a:ea typeface="+mn-ea"/>
        <a:cs typeface="+mn-cs"/>
      </a:defRPr>
    </a:lvl7pPr>
    <a:lvl8pPr marL="3543483" algn="l" defTabSz="1012424" rtl="0" eaLnBrk="1" latinLnBrk="0" hangingPunct="1">
      <a:defRPr sz="2000" kern="1200">
        <a:solidFill>
          <a:schemeClr val="tx1"/>
        </a:solidFill>
        <a:latin typeface="+mn-lt"/>
        <a:ea typeface="+mn-ea"/>
        <a:cs typeface="+mn-cs"/>
      </a:defRPr>
    </a:lvl8pPr>
    <a:lvl9pPr marL="4049695" algn="l" defTabSz="10124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50" autoAdjust="0"/>
  </p:normalViewPr>
  <p:slideViewPr>
    <p:cSldViewPr>
      <p:cViewPr varScale="1">
        <p:scale>
          <a:sx n="64" d="100"/>
          <a:sy n="64" d="100"/>
        </p:scale>
        <p:origin x="-1314" y="-108"/>
      </p:cViewPr>
      <p:guideLst>
        <p:guide orient="horz" pos="2304"/>
        <p:guide pos="327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1FEFCB-4A92-4D60-9AF0-DED470A55F9C}" type="datetimeFigureOut">
              <a:rPr lang="en-US" smtClean="0"/>
              <a:t>07-Aug-16</a:t>
            </a:fld>
            <a:endParaRPr lang="en-US"/>
          </a:p>
        </p:txBody>
      </p:sp>
      <p:sp>
        <p:nvSpPr>
          <p:cNvPr id="4" name="Slide Image Placeholder 3"/>
          <p:cNvSpPr>
            <a:spLocks noGrp="1" noRot="1" noChangeAspect="1"/>
          </p:cNvSpPr>
          <p:nvPr>
            <p:ph type="sldImg" idx="2"/>
          </p:nvPr>
        </p:nvSpPr>
        <p:spPr>
          <a:xfrm>
            <a:off x="992188" y="685800"/>
            <a:ext cx="48736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9DAEE9-7A60-4F76-B67F-CD01DFAE4A8F}" type="slidenum">
              <a:rPr lang="en-US" smtClean="0"/>
              <a:t>‹#›</a:t>
            </a:fld>
            <a:endParaRPr lang="en-US"/>
          </a:p>
        </p:txBody>
      </p:sp>
    </p:spTree>
    <p:extLst>
      <p:ext uri="{BB962C8B-B14F-4D97-AF65-F5344CB8AC3E}">
        <p14:creationId xmlns:p14="http://schemas.microsoft.com/office/powerpoint/2010/main" val="3663282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685800"/>
            <a:ext cx="48736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solidFill>
                  <a:schemeClr val="tx1"/>
                </a:solidFill>
                <a:latin typeface="NikoshBAN" pitchFamily="2" charset="0"/>
                <a:cs typeface="NikoshBAN" pitchFamily="2" charset="0"/>
              </a:rPr>
              <a:t>এই স্লাইডটি সম্মানিত শিক্ষকের জন্য তাই </a:t>
            </a:r>
            <a:r>
              <a:rPr lang="en-US" sz="1200" dirty="0" smtClean="0">
                <a:solidFill>
                  <a:schemeClr val="tx1"/>
                </a:solidFill>
                <a:latin typeface="NikoshBAN" pitchFamily="2" charset="0"/>
                <a:cs typeface="NikoshBAN" pitchFamily="2" charset="0"/>
              </a:rPr>
              <a:t>Slide </a:t>
            </a:r>
            <a:r>
              <a:rPr lang="bn-BD" sz="1200" dirty="0" smtClean="0">
                <a:solidFill>
                  <a:schemeClr val="tx1"/>
                </a:solidFill>
                <a:latin typeface="NikoshBAN" pitchFamily="2" charset="0"/>
                <a:cs typeface="NikoshBAN" pitchFamily="2" charset="0"/>
              </a:rPr>
              <a:t>টি</a:t>
            </a:r>
            <a:r>
              <a:rPr lang="en-US" sz="1200" dirty="0" smtClean="0">
                <a:solidFill>
                  <a:schemeClr val="tx1"/>
                </a:solidFill>
                <a:latin typeface="NikoshBAN" pitchFamily="2" charset="0"/>
                <a:cs typeface="NikoshBAN" pitchFamily="2" charset="0"/>
              </a:rPr>
              <a:t> Hide </a:t>
            </a:r>
            <a:r>
              <a:rPr lang="bn-BD" sz="1200" dirty="0" smtClean="0">
                <a:solidFill>
                  <a:schemeClr val="tx1"/>
                </a:solidFill>
                <a:latin typeface="NikoshBAN" pitchFamily="2" charset="0"/>
                <a:cs typeface="NikoshBAN" pitchFamily="2" charset="0"/>
              </a:rPr>
              <a:t>করে রাখা হয়েছে। </a:t>
            </a:r>
            <a:endParaRPr lang="en-US" sz="1200" dirty="0" smtClean="0">
              <a:solidFill>
                <a:schemeClr val="tx1"/>
              </a:solidFill>
              <a:latin typeface="NikoshBAN" pitchFamily="2" charset="0"/>
              <a:cs typeface="NikoshBAN" pitchFamily="2" charset="0"/>
            </a:endParaRPr>
          </a:p>
          <a:p>
            <a:endParaRPr lang="en-AU" dirty="0"/>
          </a:p>
        </p:txBody>
      </p:sp>
      <p:sp>
        <p:nvSpPr>
          <p:cNvPr id="4" name="Slide Number Placeholder 3"/>
          <p:cNvSpPr>
            <a:spLocks noGrp="1"/>
          </p:cNvSpPr>
          <p:nvPr>
            <p:ph type="sldNum" sz="quarter" idx="10"/>
          </p:nvPr>
        </p:nvSpPr>
        <p:spPr/>
        <p:txBody>
          <a:bodyPr/>
          <a:lstStyle/>
          <a:p>
            <a:fld id="{850A490F-E849-409A-9ABF-025B3F4559D1}" type="slidenum">
              <a:rPr lang="en-US" smtClean="0"/>
              <a:pPr/>
              <a:t>1</a:t>
            </a:fld>
            <a:endParaRPr lang="en-US"/>
          </a:p>
        </p:txBody>
      </p:sp>
    </p:spTree>
    <p:extLst>
      <p:ext uri="{BB962C8B-B14F-4D97-AF65-F5344CB8AC3E}">
        <p14:creationId xmlns:p14="http://schemas.microsoft.com/office/powerpoint/2010/main" val="2180650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0" dirty="0" smtClean="0">
                <a:latin typeface="Vrinda" pitchFamily="34" charset="0"/>
                <a:cs typeface="Vrinda" pitchFamily="34" charset="0"/>
              </a:rPr>
              <a:t>উত্তর হতে পারে- ইতিকাফ শব্দের</a:t>
            </a:r>
            <a:r>
              <a:rPr lang="bn-BD" b="0" baseline="0" dirty="0" smtClean="0">
                <a:latin typeface="Vrinda" pitchFamily="34" charset="0"/>
                <a:cs typeface="Vrinda" pitchFamily="34" charset="0"/>
              </a:rPr>
              <a:t> অর্থ অবস্থান করা, আটকে থাকা। শরিয়তের পরিভাষায় </a:t>
            </a:r>
            <a:r>
              <a:rPr lang="bn-BD" sz="1200" b="0" dirty="0" smtClean="0">
                <a:ln w="1905"/>
                <a:solidFill>
                  <a:schemeClr val="tx1"/>
                </a:solidFill>
                <a:effectLst>
                  <a:outerShdw blurRad="38100" dist="38100" dir="2700000" algn="tl">
                    <a:srgbClr val="000000">
                      <a:alpha val="43137"/>
                    </a:srgbClr>
                  </a:outerShdw>
                </a:effectLst>
                <a:latin typeface="Vrinda" pitchFamily="34" charset="0"/>
                <a:cs typeface="Vrinda" pitchFamily="34" charset="0"/>
              </a:rPr>
              <a:t>সাংসারিক কাজকর্ম ও পরিবার থেকে আলাদা হয়ে</a:t>
            </a:r>
            <a:r>
              <a:rPr lang="bn-BD" sz="1200" b="0" baseline="0" dirty="0" smtClean="0">
                <a:ln w="1905"/>
                <a:solidFill>
                  <a:schemeClr val="tx1"/>
                </a:solidFill>
                <a:effectLst>
                  <a:outerShdw blurRad="38100" dist="38100" dir="2700000" algn="tl">
                    <a:srgbClr val="000000">
                      <a:alpha val="43137"/>
                    </a:srgbClr>
                  </a:outerShdw>
                </a:effectLst>
                <a:latin typeface="Vrinda" pitchFamily="34" charset="0"/>
                <a:cs typeface="Vrinda" pitchFamily="34" charset="0"/>
              </a:rPr>
              <a:t> </a:t>
            </a:r>
            <a:r>
              <a:rPr lang="bn-BD" sz="1200" b="0" dirty="0" smtClean="0">
                <a:ln w="1905"/>
                <a:solidFill>
                  <a:schemeClr val="tx1"/>
                </a:solidFill>
                <a:effectLst>
                  <a:outerShdw blurRad="38100" dist="38100" dir="2700000" algn="tl">
                    <a:srgbClr val="000000">
                      <a:alpha val="43137"/>
                    </a:srgbClr>
                  </a:outerShdw>
                </a:effectLst>
                <a:latin typeface="Vrinda" pitchFamily="34" charset="0"/>
                <a:cs typeface="Vrinda" pitchFamily="34" charset="0"/>
              </a:rPr>
              <a:t>মসজিদে ইবাদতের নিয়তে অবস্থান করাকে ইতিকাফ বলা হয়।</a:t>
            </a:r>
            <a:endParaRPr lang="en-US" sz="1200" b="0" dirty="0" smtClean="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Vrinda" pitchFamily="34" charset="0"/>
              <a:cs typeface="Vrinda" pitchFamily="34" charset="0"/>
            </a:endParaRPr>
          </a:p>
        </p:txBody>
      </p:sp>
      <p:sp>
        <p:nvSpPr>
          <p:cNvPr id="4" name="Slide Number Placeholder 3"/>
          <p:cNvSpPr>
            <a:spLocks noGrp="1"/>
          </p:cNvSpPr>
          <p:nvPr>
            <p:ph type="sldNum" sz="quarter" idx="10"/>
          </p:nvPr>
        </p:nvSpPr>
        <p:spPr/>
        <p:txBody>
          <a:bodyPr/>
          <a:lstStyle/>
          <a:p>
            <a:fld id="{9F9DAEE9-7A60-4F76-B67F-CD01DFAE4A8F}" type="slidenum">
              <a:rPr lang="en-US" smtClean="0"/>
              <a:t>10</a:t>
            </a:fld>
            <a:endParaRPr lang="en-US"/>
          </a:p>
        </p:txBody>
      </p:sp>
    </p:spTree>
    <p:extLst>
      <p:ext uri="{BB962C8B-B14F-4D97-AF65-F5344CB8AC3E}">
        <p14:creationId xmlns:p14="http://schemas.microsoft.com/office/powerpoint/2010/main" val="3429047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ইসলামি শরিয়তে</a:t>
            </a:r>
            <a:r>
              <a:rPr lang="bn-BD" baseline="0" dirty="0" smtClean="0"/>
              <a:t> ইতিকাফের হুকুম কী? প্রশ্ন করা যেতে পারে।</a:t>
            </a:r>
            <a:endParaRPr lang="en-US" dirty="0"/>
          </a:p>
        </p:txBody>
      </p:sp>
      <p:sp>
        <p:nvSpPr>
          <p:cNvPr id="4" name="Slide Number Placeholder 3"/>
          <p:cNvSpPr>
            <a:spLocks noGrp="1"/>
          </p:cNvSpPr>
          <p:nvPr>
            <p:ph type="sldNum" sz="quarter" idx="10"/>
          </p:nvPr>
        </p:nvSpPr>
        <p:spPr/>
        <p:txBody>
          <a:bodyPr/>
          <a:lstStyle/>
          <a:p>
            <a:fld id="{9F9DAEE9-7A60-4F76-B67F-CD01DFAE4A8F}" type="slidenum">
              <a:rPr lang="en-US" smtClean="0"/>
              <a:t>11</a:t>
            </a:fld>
            <a:endParaRPr lang="en-US"/>
          </a:p>
        </p:txBody>
      </p:sp>
    </p:spTree>
    <p:extLst>
      <p:ext uri="{BB962C8B-B14F-4D97-AF65-F5344CB8AC3E}">
        <p14:creationId xmlns:p14="http://schemas.microsoft.com/office/powerpoint/2010/main" val="1147252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ইতিকাফকারী ইতিকাফ পালন করার</a:t>
            </a:r>
            <a:r>
              <a:rPr lang="bn-BD" baseline="0" dirty="0" smtClean="0"/>
              <a:t> মাধ্যমে কোন কোন ক্ষেত্রে লাভবান হয়? তা প্রশ্ন করা যেতে পারে।</a:t>
            </a:r>
            <a:endParaRPr lang="en-US" dirty="0"/>
          </a:p>
        </p:txBody>
      </p:sp>
      <p:sp>
        <p:nvSpPr>
          <p:cNvPr id="4" name="Slide Number Placeholder 3"/>
          <p:cNvSpPr>
            <a:spLocks noGrp="1"/>
          </p:cNvSpPr>
          <p:nvPr>
            <p:ph type="sldNum" sz="quarter" idx="10"/>
          </p:nvPr>
        </p:nvSpPr>
        <p:spPr/>
        <p:txBody>
          <a:bodyPr/>
          <a:lstStyle/>
          <a:p>
            <a:fld id="{9F9DAEE9-7A60-4F76-B67F-CD01DFAE4A8F}" type="slidenum">
              <a:rPr lang="en-US" smtClean="0"/>
              <a:t>12</a:t>
            </a:fld>
            <a:endParaRPr lang="en-US"/>
          </a:p>
        </p:txBody>
      </p:sp>
    </p:spTree>
    <p:extLst>
      <p:ext uri="{BB962C8B-B14F-4D97-AF65-F5344CB8AC3E}">
        <p14:creationId xmlns:p14="http://schemas.microsoft.com/office/powerpoint/2010/main" val="3476470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রাসূল (সাঃ) ও তাঁর বিবিগণ কখন</a:t>
            </a:r>
            <a:r>
              <a:rPr lang="bn-BD" baseline="0" dirty="0" smtClean="0"/>
              <a:t> ইতিকাফ পালন করতেন? এরূপ প্রশ্ন করা যেতে পারে।</a:t>
            </a:r>
            <a:endParaRPr lang="en-US" dirty="0"/>
          </a:p>
        </p:txBody>
      </p:sp>
      <p:sp>
        <p:nvSpPr>
          <p:cNvPr id="4" name="Slide Number Placeholder 3"/>
          <p:cNvSpPr>
            <a:spLocks noGrp="1"/>
          </p:cNvSpPr>
          <p:nvPr>
            <p:ph type="sldNum" sz="quarter" idx="10"/>
          </p:nvPr>
        </p:nvSpPr>
        <p:spPr/>
        <p:txBody>
          <a:bodyPr/>
          <a:lstStyle/>
          <a:p>
            <a:fld id="{9F9DAEE9-7A60-4F76-B67F-CD01DFAE4A8F}" type="slidenum">
              <a:rPr lang="en-US" smtClean="0"/>
              <a:t>13</a:t>
            </a:fld>
            <a:endParaRPr lang="en-US"/>
          </a:p>
        </p:txBody>
      </p:sp>
    </p:spTree>
    <p:extLst>
      <p:ext uri="{BB962C8B-B14F-4D97-AF65-F5344CB8AC3E}">
        <p14:creationId xmlns:p14="http://schemas.microsoft.com/office/powerpoint/2010/main" val="2874357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রমযান মাসে কোন রাতটিকে বরকত্ময় বলা হয়? এরূপ প্রশ্ন</a:t>
            </a:r>
            <a:r>
              <a:rPr lang="bn-BD" baseline="0" dirty="0" smtClean="0"/>
              <a:t> করা যেতে পারে।</a:t>
            </a:r>
            <a:r>
              <a:rPr lang="en-US" baseline="0" dirty="0" smtClean="0"/>
              <a:t> </a:t>
            </a:r>
            <a:r>
              <a:rPr lang="bn-BD" dirty="0" smtClean="0"/>
              <a:t>কোন রাতটি হাজার</a:t>
            </a:r>
            <a:r>
              <a:rPr lang="bn-BD" baseline="0" dirty="0" smtClean="0"/>
              <a:t> মাস অপেক্ষা উত্তম? এরূপ প্রশ্ন করা যেতে পারে।</a:t>
            </a:r>
            <a:r>
              <a:rPr lang="en-US" baseline="0" dirty="0" smtClean="0"/>
              <a:t> </a:t>
            </a:r>
            <a:r>
              <a:rPr lang="bn-BD" dirty="0" smtClean="0"/>
              <a:t>মহানবি (সাঃ) রমযানের </a:t>
            </a:r>
            <a:r>
              <a:rPr lang="bn-BD" baseline="0" dirty="0" smtClean="0"/>
              <a:t>কোন রাতগুলোতে লাইলাতুল কদর কদর খুঁজতে নির্দেশ দিয়েছেন? এরূপ প্রশ্ন ক্রা যেতে পারে।</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F9DAEE9-7A60-4F76-B67F-CD01DFAE4A8F}" type="slidenum">
              <a:rPr lang="en-US" smtClean="0"/>
              <a:t>14</a:t>
            </a:fld>
            <a:endParaRPr lang="en-US"/>
          </a:p>
        </p:txBody>
      </p:sp>
    </p:spTree>
    <p:extLst>
      <p:ext uri="{BB962C8B-B14F-4D97-AF65-F5344CB8AC3E}">
        <p14:creationId xmlns:p14="http://schemas.microsoft.com/office/powerpoint/2010/main" val="871949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r>
              <a:rPr lang="bn-BD" dirty="0" smtClean="0"/>
              <a:t>উত্তর হতে পারে- ইতিকাফকারী </a:t>
            </a:r>
            <a:r>
              <a:rPr lang="bn-BD" sz="1200" dirty="0" smtClean="0">
                <a:solidFill>
                  <a:schemeClr val="accent6">
                    <a:lumMod val="50000"/>
                  </a:schemeClr>
                </a:solidFill>
                <a:latin typeface="NikoshBAN" pitchFamily="2" charset="0"/>
                <a:cs typeface="NikoshBAN" pitchFamily="2" charset="0"/>
              </a:rPr>
              <a:t> আল্লাহর ইবাদতে মশগুল হয়,</a:t>
            </a:r>
            <a:r>
              <a:rPr lang="bn-BD" sz="1200" baseline="0" dirty="0" smtClean="0">
                <a:solidFill>
                  <a:schemeClr val="accent6">
                    <a:lumMod val="50000"/>
                  </a:schemeClr>
                </a:solidFill>
                <a:latin typeface="NikoshBAN" pitchFamily="2" charset="0"/>
                <a:cs typeface="NikoshBAN" pitchFamily="2" charset="0"/>
              </a:rPr>
              <a:t> </a:t>
            </a:r>
            <a:r>
              <a:rPr lang="bn-BD" sz="1200" dirty="0" smtClean="0">
                <a:solidFill>
                  <a:schemeClr val="accent6">
                    <a:lumMod val="50000"/>
                  </a:schemeClr>
                </a:solidFill>
                <a:latin typeface="NikoshBAN" pitchFamily="2" charset="0"/>
                <a:cs typeface="NikoshBAN" pitchFamily="2" charset="0"/>
              </a:rPr>
              <a:t>অনর্থক কথাবার্তা ও যাবতীয় পাপ থেকে বেঁচে থাকে,</a:t>
            </a:r>
            <a:r>
              <a:rPr lang="bn-BD" sz="1200" baseline="0" dirty="0" smtClean="0">
                <a:solidFill>
                  <a:schemeClr val="accent6">
                    <a:lumMod val="50000"/>
                  </a:schemeClr>
                </a:solidFill>
                <a:latin typeface="NikoshBAN" pitchFamily="2" charset="0"/>
                <a:cs typeface="NikoshBAN" pitchFamily="2" charset="0"/>
              </a:rPr>
              <a:t> </a:t>
            </a:r>
            <a:r>
              <a:rPr lang="bn-BD" sz="1100" dirty="0" smtClean="0">
                <a:solidFill>
                  <a:schemeClr val="accent6">
                    <a:lumMod val="50000"/>
                  </a:schemeClr>
                </a:solidFill>
                <a:latin typeface="NikoshBAN" pitchFamily="2" charset="0"/>
                <a:cs typeface="NikoshBAN" pitchFamily="2" charset="0"/>
              </a:rPr>
              <a:t>আল্লাহর সাথে মনের সম্পর্ক দৃঢ় হয়,</a:t>
            </a:r>
            <a:r>
              <a:rPr lang="bn-BD" sz="1100" baseline="0" dirty="0" smtClean="0">
                <a:solidFill>
                  <a:schemeClr val="accent6">
                    <a:lumMod val="50000"/>
                  </a:schemeClr>
                </a:solidFill>
                <a:latin typeface="NikoshBAN" pitchFamily="2" charset="0"/>
                <a:cs typeface="NikoshBAN" pitchFamily="2" charset="0"/>
              </a:rPr>
              <a:t> </a:t>
            </a:r>
            <a:r>
              <a:rPr lang="bn-BD" sz="1100" dirty="0" smtClean="0">
                <a:solidFill>
                  <a:schemeClr val="accent6">
                    <a:lumMod val="50000"/>
                  </a:schemeClr>
                </a:solidFill>
                <a:latin typeface="NikoshBAN" pitchFamily="2" charset="0"/>
                <a:cs typeface="NikoshBAN" pitchFamily="2" charset="0"/>
              </a:rPr>
              <a:t>আল্লাহর ভীতি গভীরভাবে সৃষ্টি</a:t>
            </a:r>
            <a:r>
              <a:rPr lang="en-US" sz="1100" dirty="0" smtClean="0">
                <a:solidFill>
                  <a:schemeClr val="accent6">
                    <a:lumMod val="50000"/>
                  </a:schemeClr>
                </a:solidFill>
                <a:latin typeface="NikoshBAN" pitchFamily="2" charset="0"/>
                <a:cs typeface="NikoshBAN" pitchFamily="2" charset="0"/>
              </a:rPr>
              <a:t> </a:t>
            </a:r>
            <a:r>
              <a:rPr lang="bn-BD" sz="1100" dirty="0" smtClean="0">
                <a:solidFill>
                  <a:schemeClr val="accent6">
                    <a:lumMod val="50000"/>
                  </a:schemeClr>
                </a:solidFill>
                <a:latin typeface="NikoshBAN" pitchFamily="2" charset="0"/>
                <a:cs typeface="NikoshBAN" pitchFamily="2" charset="0"/>
              </a:rPr>
              <a:t>হয়,</a:t>
            </a:r>
            <a:r>
              <a:rPr lang="bn-BD" sz="1100" baseline="0" dirty="0" smtClean="0">
                <a:solidFill>
                  <a:schemeClr val="accent6">
                    <a:lumMod val="50000"/>
                  </a:schemeClr>
                </a:solidFill>
                <a:latin typeface="NikoshBAN" pitchFamily="2" charset="0"/>
                <a:cs typeface="NikoshBAN" pitchFamily="2" charset="0"/>
              </a:rPr>
              <a:t> </a:t>
            </a:r>
            <a:r>
              <a:rPr lang="bn-BD" sz="1200" dirty="0" smtClean="0">
                <a:solidFill>
                  <a:schemeClr val="accent6">
                    <a:lumMod val="50000"/>
                  </a:schemeClr>
                </a:solidFill>
                <a:latin typeface="NikoshBAN" pitchFamily="2" charset="0"/>
                <a:cs typeface="NikoshBAN" pitchFamily="2" charset="0"/>
              </a:rPr>
              <a:t>দুনিয়ার চাকচিক্য হতে দূরে থাকতে পারে,</a:t>
            </a:r>
            <a:r>
              <a:rPr lang="bn-BD" sz="1200" baseline="0" dirty="0" smtClean="0">
                <a:solidFill>
                  <a:schemeClr val="accent6">
                    <a:lumMod val="50000"/>
                  </a:schemeClr>
                </a:solidFill>
                <a:latin typeface="NikoshBAN" pitchFamily="2" charset="0"/>
                <a:cs typeface="NikoshBAN" pitchFamily="2" charset="0"/>
              </a:rPr>
              <a:t> </a:t>
            </a:r>
            <a:r>
              <a:rPr lang="bn-BD" sz="1200" dirty="0" smtClean="0">
                <a:solidFill>
                  <a:schemeClr val="accent6">
                    <a:lumMod val="50000"/>
                  </a:schemeClr>
                </a:solidFill>
                <a:latin typeface="NikoshBAN" pitchFamily="2" charset="0"/>
                <a:cs typeface="NikoshBAN" pitchFamily="2" charset="0"/>
              </a:rPr>
              <a:t>ইবাদতে মনে শান্তি আসে,</a:t>
            </a:r>
            <a:r>
              <a:rPr lang="bn-BD" sz="1200" baseline="0" dirty="0" smtClean="0">
                <a:solidFill>
                  <a:schemeClr val="accent6">
                    <a:lumMod val="50000"/>
                  </a:schemeClr>
                </a:solidFill>
                <a:latin typeface="NikoshBAN" pitchFamily="2" charset="0"/>
                <a:cs typeface="NikoshBAN" pitchFamily="2" charset="0"/>
              </a:rPr>
              <a:t> </a:t>
            </a:r>
            <a:r>
              <a:rPr lang="bn-BD" sz="1100" dirty="0" smtClean="0">
                <a:solidFill>
                  <a:schemeClr val="accent6">
                    <a:lumMod val="50000"/>
                  </a:schemeClr>
                </a:solidFill>
                <a:latin typeface="NikoshBAN" pitchFamily="2" charset="0"/>
                <a:cs typeface="NikoshBAN" pitchFamily="2" charset="0"/>
              </a:rPr>
              <a:t>লাইলাতুল কদর লাভের সৌভাগ্য হয়।</a:t>
            </a:r>
            <a:endParaRPr lang="en-US" dirty="0"/>
          </a:p>
        </p:txBody>
      </p:sp>
      <p:sp>
        <p:nvSpPr>
          <p:cNvPr id="4" name="Slide Number Placeholder 3"/>
          <p:cNvSpPr>
            <a:spLocks noGrp="1"/>
          </p:cNvSpPr>
          <p:nvPr>
            <p:ph type="sldNum" sz="quarter" idx="10"/>
          </p:nvPr>
        </p:nvSpPr>
        <p:spPr/>
        <p:txBody>
          <a:bodyPr/>
          <a:lstStyle/>
          <a:p>
            <a:fld id="{9F9DAEE9-7A60-4F76-B67F-CD01DFAE4A8F}" type="slidenum">
              <a:rPr lang="en-US" smtClean="0"/>
              <a:t>15</a:t>
            </a:fld>
            <a:endParaRPr lang="en-US"/>
          </a:p>
        </p:txBody>
      </p:sp>
    </p:spTree>
    <p:extLst>
      <p:ext uri="{BB962C8B-B14F-4D97-AF65-F5344CB8AC3E}">
        <p14:creationId xmlns:p14="http://schemas.microsoft.com/office/powerpoint/2010/main" val="2729583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রমযানের কোন দিনগুলোতে ইতিকাফ করা সুন্নাত?</a:t>
            </a:r>
            <a:r>
              <a:rPr lang="bn-BD" baseline="0" dirty="0" smtClean="0"/>
              <a:t> এরূপ প্রশ্ন করা যেতে পারে।</a:t>
            </a:r>
            <a:endParaRPr lang="en-US" dirty="0"/>
          </a:p>
        </p:txBody>
      </p:sp>
      <p:sp>
        <p:nvSpPr>
          <p:cNvPr id="4" name="Slide Number Placeholder 3"/>
          <p:cNvSpPr>
            <a:spLocks noGrp="1"/>
          </p:cNvSpPr>
          <p:nvPr>
            <p:ph type="sldNum" sz="quarter" idx="10"/>
          </p:nvPr>
        </p:nvSpPr>
        <p:spPr/>
        <p:txBody>
          <a:bodyPr/>
          <a:lstStyle/>
          <a:p>
            <a:fld id="{9F9DAEE9-7A60-4F76-B67F-CD01DFAE4A8F}" type="slidenum">
              <a:rPr lang="en-US" smtClean="0"/>
              <a:t>16</a:t>
            </a:fld>
            <a:endParaRPr lang="en-US"/>
          </a:p>
        </p:txBody>
      </p:sp>
    </p:spTree>
    <p:extLst>
      <p:ext uri="{BB962C8B-B14F-4D97-AF65-F5344CB8AC3E}">
        <p14:creationId xmlns:p14="http://schemas.microsoft.com/office/powerpoint/2010/main" val="1334340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ইতিকাফের সর্বনিম্ন</a:t>
            </a:r>
            <a:r>
              <a:rPr lang="bn-BD" baseline="0" dirty="0" smtClean="0"/>
              <a:t> সময় কত? এরূপ প্রশ্ন করা যেতে পারে।</a:t>
            </a:r>
            <a:endParaRPr lang="en-US" dirty="0"/>
          </a:p>
        </p:txBody>
      </p:sp>
      <p:sp>
        <p:nvSpPr>
          <p:cNvPr id="4" name="Slide Number Placeholder 3"/>
          <p:cNvSpPr>
            <a:spLocks noGrp="1"/>
          </p:cNvSpPr>
          <p:nvPr>
            <p:ph type="sldNum" sz="quarter" idx="10"/>
          </p:nvPr>
        </p:nvSpPr>
        <p:spPr/>
        <p:txBody>
          <a:bodyPr/>
          <a:lstStyle/>
          <a:p>
            <a:fld id="{9F9DAEE9-7A60-4F76-B67F-CD01DFAE4A8F}" type="slidenum">
              <a:rPr lang="en-US" smtClean="0"/>
              <a:t>17</a:t>
            </a:fld>
            <a:endParaRPr lang="en-US"/>
          </a:p>
        </p:txBody>
      </p:sp>
    </p:spTree>
    <p:extLst>
      <p:ext uri="{BB962C8B-B14F-4D97-AF65-F5344CB8AC3E}">
        <p14:creationId xmlns:p14="http://schemas.microsoft.com/office/powerpoint/2010/main" val="3945149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রমযান</a:t>
            </a:r>
            <a:r>
              <a:rPr lang="bn-BD" baseline="0" dirty="0" smtClean="0"/>
              <a:t> ছাড়া ইতিকাফ পালন করা যায় কি? এরূপ প্রশ্ন করা যেতে পারে।</a:t>
            </a:r>
            <a:endParaRPr lang="en-US" dirty="0"/>
          </a:p>
        </p:txBody>
      </p:sp>
      <p:sp>
        <p:nvSpPr>
          <p:cNvPr id="4" name="Slide Number Placeholder 3"/>
          <p:cNvSpPr>
            <a:spLocks noGrp="1"/>
          </p:cNvSpPr>
          <p:nvPr>
            <p:ph type="sldNum" sz="quarter" idx="10"/>
          </p:nvPr>
        </p:nvSpPr>
        <p:spPr/>
        <p:txBody>
          <a:bodyPr/>
          <a:lstStyle/>
          <a:p>
            <a:fld id="{9F9DAEE9-7A60-4F76-B67F-CD01DFAE4A8F}" type="slidenum">
              <a:rPr lang="en-US" smtClean="0"/>
              <a:t>18</a:t>
            </a:fld>
            <a:endParaRPr lang="en-US"/>
          </a:p>
        </p:txBody>
      </p:sp>
    </p:spTree>
    <p:extLst>
      <p:ext uri="{BB962C8B-B14F-4D97-AF65-F5344CB8AC3E}">
        <p14:creationId xmlns:p14="http://schemas.microsoft.com/office/powerpoint/2010/main" val="2090632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স্ত্রীলোক কোথায়</a:t>
            </a:r>
            <a:r>
              <a:rPr lang="bn-BD" baseline="0" dirty="0" smtClean="0"/>
              <a:t> ইতিকাফ করবেন? এরূপ প্রশ্ন করা যেতে পারে।</a:t>
            </a:r>
            <a:endParaRPr lang="en-US" dirty="0"/>
          </a:p>
        </p:txBody>
      </p:sp>
      <p:sp>
        <p:nvSpPr>
          <p:cNvPr id="4" name="Slide Number Placeholder 3"/>
          <p:cNvSpPr>
            <a:spLocks noGrp="1"/>
          </p:cNvSpPr>
          <p:nvPr>
            <p:ph type="sldNum" sz="quarter" idx="10"/>
          </p:nvPr>
        </p:nvSpPr>
        <p:spPr/>
        <p:txBody>
          <a:bodyPr/>
          <a:lstStyle/>
          <a:p>
            <a:fld id="{9F9DAEE9-7A60-4F76-B67F-CD01DFAE4A8F}" type="slidenum">
              <a:rPr lang="en-US" smtClean="0"/>
              <a:t>19</a:t>
            </a:fld>
            <a:endParaRPr lang="en-US"/>
          </a:p>
        </p:txBody>
      </p:sp>
    </p:spTree>
    <p:extLst>
      <p:ext uri="{BB962C8B-B14F-4D97-AF65-F5344CB8AC3E}">
        <p14:creationId xmlns:p14="http://schemas.microsoft.com/office/powerpoint/2010/main" val="3153788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12424" rtl="0" eaLnBrk="1" fontAlgn="auto" latinLnBrk="0" hangingPunct="1">
              <a:lnSpc>
                <a:spcPct val="100000"/>
              </a:lnSpc>
              <a:spcBef>
                <a:spcPts val="0"/>
              </a:spcBef>
              <a:spcAft>
                <a:spcPts val="0"/>
              </a:spcAft>
              <a:buClrTx/>
              <a:buSzTx/>
              <a:buFontTx/>
              <a:buNone/>
              <a:tabLst/>
              <a:defRPr/>
            </a:pPr>
            <a:r>
              <a:rPr lang="bn-BD" dirty="0" smtClean="0">
                <a:latin typeface="Vrinda" pitchFamily="34" charset="0"/>
                <a:cs typeface="Vrinda" pitchFamily="34" charset="0"/>
              </a:rPr>
              <a:t>পাঠ</a:t>
            </a:r>
            <a:r>
              <a:rPr lang="bn-BD" baseline="0" dirty="0" smtClean="0">
                <a:latin typeface="Vrinda" pitchFamily="34" charset="0"/>
                <a:cs typeface="Vrinda" pitchFamily="34" charset="0"/>
              </a:rPr>
              <a:t> সংশ্লিষ্ট ছবি দ্বারা শিক্ষার্থীদের স্বাগতম জানানো যেতে পারে। পাঠ যেহেতু ইতিকাফ; ইতিকাফ তো রমযান মাসেই পালন করা হয়, তাই এ ছবিটি দেওয়া হয়েছে।</a:t>
            </a:r>
            <a:endParaRPr lang="en-US" dirty="0" smtClean="0">
              <a:latin typeface="Vrinda" pitchFamily="34" charset="0"/>
              <a:cs typeface="Vrinda" pitchFamily="34" charset="0"/>
            </a:endParaRPr>
          </a:p>
          <a:p>
            <a:endParaRPr lang="en-US" dirty="0" smtClean="0">
              <a:latin typeface="Vrinda" pitchFamily="34" charset="0"/>
              <a:cs typeface="Vrinda" pitchFamily="34" charset="0"/>
            </a:endParaRPr>
          </a:p>
          <a:p>
            <a:endParaRPr lang="en-US" dirty="0"/>
          </a:p>
        </p:txBody>
      </p:sp>
      <p:sp>
        <p:nvSpPr>
          <p:cNvPr id="4" name="Slide Number Placeholder 3"/>
          <p:cNvSpPr>
            <a:spLocks noGrp="1"/>
          </p:cNvSpPr>
          <p:nvPr>
            <p:ph type="sldNum" sz="quarter" idx="10"/>
          </p:nvPr>
        </p:nvSpPr>
        <p:spPr/>
        <p:txBody>
          <a:bodyPr/>
          <a:lstStyle/>
          <a:p>
            <a:fld id="{9F9DAEE9-7A60-4F76-B67F-CD01DFAE4A8F}" type="slidenum">
              <a:rPr lang="en-US" smtClean="0"/>
              <a:t>2</a:t>
            </a:fld>
            <a:endParaRPr lang="en-US"/>
          </a:p>
        </p:txBody>
      </p:sp>
    </p:spTree>
    <p:extLst>
      <p:ext uri="{BB962C8B-B14F-4D97-AF65-F5344CB8AC3E}">
        <p14:creationId xmlns:p14="http://schemas.microsoft.com/office/powerpoint/2010/main" val="419854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উত্তর হতে পারে- ইতিকাফ করার সময় হচ্ছে</a:t>
            </a:r>
            <a:r>
              <a:rPr lang="bn-BD" baseline="0" dirty="0" smtClean="0"/>
              <a:t> রমযান মাসের শেষের দশ দিন। পুরুষ লোকেরা মসজিদে ইতিকাফ পালন করবেন। এটি সুন্নাতে মুয়াক্কাদা কিফায়া। তবে রমযান মাস ছাড়াও যে কোন সময় মুস্তাহাব ইতিকাফ পালন করা যায়। স্ত্রীলোকেরা নিজ ঘরে নির্দিষ্ট স্থানে ইতিকাফ পালন করতে পারেন।</a:t>
            </a:r>
            <a:endParaRPr lang="en-US" dirty="0"/>
          </a:p>
        </p:txBody>
      </p:sp>
      <p:sp>
        <p:nvSpPr>
          <p:cNvPr id="4" name="Slide Number Placeholder 3"/>
          <p:cNvSpPr>
            <a:spLocks noGrp="1"/>
          </p:cNvSpPr>
          <p:nvPr>
            <p:ph type="sldNum" sz="quarter" idx="10"/>
          </p:nvPr>
        </p:nvSpPr>
        <p:spPr/>
        <p:txBody>
          <a:bodyPr/>
          <a:lstStyle/>
          <a:p>
            <a:fld id="{9F9DAEE9-7A60-4F76-B67F-CD01DFAE4A8F}" type="slidenum">
              <a:rPr lang="en-US" smtClean="0"/>
              <a:t>20</a:t>
            </a:fld>
            <a:endParaRPr lang="en-US"/>
          </a:p>
        </p:txBody>
      </p:sp>
    </p:spTree>
    <p:extLst>
      <p:ext uri="{BB962C8B-B14F-4D97-AF65-F5344CB8AC3E}">
        <p14:creationId xmlns:p14="http://schemas.microsoft.com/office/powerpoint/2010/main" val="644872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১. অবস্থান</a:t>
            </a:r>
            <a:r>
              <a:rPr lang="bn-BD" baseline="0" dirty="0" smtClean="0"/>
              <a:t> করা, আটকে থাকা। ২. রমযানের শেষের দশ দিন। ৩. এটি সুন্নাতে মুয়াক্কাদা কিফায়া ও লাইলাতুল কদর লাভের জন্য ইতিকাফ পালন করা প্রয়োজন। ৪. হ্যাঁ, নিজ ঘরে নির্দিষ্ট স্থানে। </a:t>
            </a:r>
            <a:endParaRPr lang="en-US" dirty="0"/>
          </a:p>
        </p:txBody>
      </p:sp>
      <p:sp>
        <p:nvSpPr>
          <p:cNvPr id="4" name="Slide Number Placeholder 3"/>
          <p:cNvSpPr>
            <a:spLocks noGrp="1"/>
          </p:cNvSpPr>
          <p:nvPr>
            <p:ph type="sldNum" sz="quarter" idx="10"/>
          </p:nvPr>
        </p:nvSpPr>
        <p:spPr/>
        <p:txBody>
          <a:bodyPr/>
          <a:lstStyle/>
          <a:p>
            <a:fld id="{9F9DAEE9-7A60-4F76-B67F-CD01DFAE4A8F}" type="slidenum">
              <a:rPr lang="en-US" smtClean="0"/>
              <a:t>21</a:t>
            </a:fld>
            <a:endParaRPr lang="en-US"/>
          </a:p>
        </p:txBody>
      </p:sp>
    </p:spTree>
    <p:extLst>
      <p:ext uri="{BB962C8B-B14F-4D97-AF65-F5344CB8AC3E}">
        <p14:creationId xmlns:p14="http://schemas.microsoft.com/office/powerpoint/2010/main" val="4157555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r>
              <a:rPr lang="bn-BD" dirty="0" smtClean="0"/>
              <a:t>উত্তর হতে পারে- ইতিকাফকারী </a:t>
            </a:r>
            <a:r>
              <a:rPr lang="bn-BD" sz="1200" dirty="0" smtClean="0">
                <a:solidFill>
                  <a:schemeClr val="accent6">
                    <a:lumMod val="50000"/>
                  </a:schemeClr>
                </a:solidFill>
                <a:latin typeface="NikoshBAN" pitchFamily="2" charset="0"/>
                <a:cs typeface="NikoshBAN" pitchFamily="2" charset="0"/>
              </a:rPr>
              <a:t> আল্লাহর ইবাদতে মশগুল হয়,</a:t>
            </a:r>
            <a:r>
              <a:rPr lang="bn-BD" sz="1200" baseline="0" dirty="0" smtClean="0">
                <a:solidFill>
                  <a:schemeClr val="accent6">
                    <a:lumMod val="50000"/>
                  </a:schemeClr>
                </a:solidFill>
                <a:latin typeface="NikoshBAN" pitchFamily="2" charset="0"/>
                <a:cs typeface="NikoshBAN" pitchFamily="2" charset="0"/>
              </a:rPr>
              <a:t> </a:t>
            </a:r>
            <a:r>
              <a:rPr lang="bn-BD" sz="1200" dirty="0" smtClean="0">
                <a:solidFill>
                  <a:schemeClr val="accent6">
                    <a:lumMod val="50000"/>
                  </a:schemeClr>
                </a:solidFill>
                <a:latin typeface="NikoshBAN" pitchFamily="2" charset="0"/>
                <a:cs typeface="NikoshBAN" pitchFamily="2" charset="0"/>
              </a:rPr>
              <a:t>অনর্থক কথাবার্তা ও যাবতীয় পাপ থেকে বেঁচে থাকে,</a:t>
            </a:r>
            <a:r>
              <a:rPr lang="bn-BD" sz="1200" baseline="0" dirty="0" smtClean="0">
                <a:solidFill>
                  <a:schemeClr val="accent6">
                    <a:lumMod val="50000"/>
                  </a:schemeClr>
                </a:solidFill>
                <a:latin typeface="NikoshBAN" pitchFamily="2" charset="0"/>
                <a:cs typeface="NikoshBAN" pitchFamily="2" charset="0"/>
              </a:rPr>
              <a:t> </a:t>
            </a:r>
            <a:r>
              <a:rPr lang="bn-BD" sz="1100" dirty="0" smtClean="0">
                <a:solidFill>
                  <a:schemeClr val="accent6">
                    <a:lumMod val="50000"/>
                  </a:schemeClr>
                </a:solidFill>
                <a:latin typeface="NikoshBAN" pitchFamily="2" charset="0"/>
                <a:cs typeface="NikoshBAN" pitchFamily="2" charset="0"/>
              </a:rPr>
              <a:t>আল্লাহর সাথে মনের সম্পর্ক দৃঢ় হয়,</a:t>
            </a:r>
            <a:r>
              <a:rPr lang="bn-BD" sz="1100" baseline="0" dirty="0" smtClean="0">
                <a:solidFill>
                  <a:schemeClr val="accent6">
                    <a:lumMod val="50000"/>
                  </a:schemeClr>
                </a:solidFill>
                <a:latin typeface="NikoshBAN" pitchFamily="2" charset="0"/>
                <a:cs typeface="NikoshBAN" pitchFamily="2" charset="0"/>
              </a:rPr>
              <a:t> </a:t>
            </a:r>
            <a:r>
              <a:rPr lang="bn-BD" sz="1100" dirty="0" smtClean="0">
                <a:solidFill>
                  <a:schemeClr val="accent6">
                    <a:lumMod val="50000"/>
                  </a:schemeClr>
                </a:solidFill>
                <a:latin typeface="NikoshBAN" pitchFamily="2" charset="0"/>
                <a:cs typeface="NikoshBAN" pitchFamily="2" charset="0"/>
              </a:rPr>
              <a:t>আল্লাহর ভীতি গভীরভাবে সৃষ্টি</a:t>
            </a:r>
            <a:r>
              <a:rPr lang="en-US" sz="1100" dirty="0" smtClean="0">
                <a:solidFill>
                  <a:schemeClr val="accent6">
                    <a:lumMod val="50000"/>
                  </a:schemeClr>
                </a:solidFill>
                <a:latin typeface="NikoshBAN" pitchFamily="2" charset="0"/>
                <a:cs typeface="NikoshBAN" pitchFamily="2" charset="0"/>
              </a:rPr>
              <a:t> </a:t>
            </a:r>
            <a:r>
              <a:rPr lang="bn-BD" sz="1100" dirty="0" smtClean="0">
                <a:solidFill>
                  <a:schemeClr val="accent6">
                    <a:lumMod val="50000"/>
                  </a:schemeClr>
                </a:solidFill>
                <a:latin typeface="NikoshBAN" pitchFamily="2" charset="0"/>
                <a:cs typeface="NikoshBAN" pitchFamily="2" charset="0"/>
              </a:rPr>
              <a:t>হয়,</a:t>
            </a:r>
            <a:r>
              <a:rPr lang="bn-BD" sz="1100" baseline="0" dirty="0" smtClean="0">
                <a:solidFill>
                  <a:schemeClr val="accent6">
                    <a:lumMod val="50000"/>
                  </a:schemeClr>
                </a:solidFill>
                <a:latin typeface="NikoshBAN" pitchFamily="2" charset="0"/>
                <a:cs typeface="NikoshBAN" pitchFamily="2" charset="0"/>
              </a:rPr>
              <a:t> </a:t>
            </a:r>
            <a:r>
              <a:rPr lang="bn-BD" sz="1200" dirty="0" smtClean="0">
                <a:solidFill>
                  <a:schemeClr val="accent6">
                    <a:lumMod val="50000"/>
                  </a:schemeClr>
                </a:solidFill>
                <a:latin typeface="NikoshBAN" pitchFamily="2" charset="0"/>
                <a:cs typeface="NikoshBAN" pitchFamily="2" charset="0"/>
              </a:rPr>
              <a:t>দুনিয়ার চাকচিক্য হতে দূরে থাকতে পারে,</a:t>
            </a:r>
            <a:r>
              <a:rPr lang="bn-BD" sz="1200" baseline="0" dirty="0" smtClean="0">
                <a:solidFill>
                  <a:schemeClr val="accent6">
                    <a:lumMod val="50000"/>
                  </a:schemeClr>
                </a:solidFill>
                <a:latin typeface="NikoshBAN" pitchFamily="2" charset="0"/>
                <a:cs typeface="NikoshBAN" pitchFamily="2" charset="0"/>
              </a:rPr>
              <a:t> </a:t>
            </a:r>
            <a:r>
              <a:rPr lang="bn-BD" sz="1200" dirty="0" smtClean="0">
                <a:solidFill>
                  <a:schemeClr val="accent6">
                    <a:lumMod val="50000"/>
                  </a:schemeClr>
                </a:solidFill>
                <a:latin typeface="NikoshBAN" pitchFamily="2" charset="0"/>
                <a:cs typeface="NikoshBAN" pitchFamily="2" charset="0"/>
              </a:rPr>
              <a:t>ইবাদতে মনে শান্তি আসে,</a:t>
            </a:r>
            <a:r>
              <a:rPr lang="bn-BD" sz="1200" baseline="0" dirty="0" smtClean="0">
                <a:solidFill>
                  <a:schemeClr val="accent6">
                    <a:lumMod val="50000"/>
                  </a:schemeClr>
                </a:solidFill>
                <a:latin typeface="NikoshBAN" pitchFamily="2" charset="0"/>
                <a:cs typeface="NikoshBAN" pitchFamily="2" charset="0"/>
              </a:rPr>
              <a:t> </a:t>
            </a:r>
            <a:r>
              <a:rPr lang="bn-BD" sz="1100" dirty="0" smtClean="0">
                <a:solidFill>
                  <a:schemeClr val="accent6">
                    <a:lumMod val="50000"/>
                  </a:schemeClr>
                </a:solidFill>
                <a:latin typeface="NikoshBAN" pitchFamily="2" charset="0"/>
                <a:cs typeface="NikoshBAN" pitchFamily="2" charset="0"/>
              </a:rPr>
              <a:t>লাইলাতুল কদর লাভের সৌভাগ্য হয়।</a:t>
            </a:r>
            <a:endParaRPr lang="en-US" dirty="0"/>
          </a:p>
        </p:txBody>
      </p:sp>
      <p:sp>
        <p:nvSpPr>
          <p:cNvPr id="4" name="Slide Number Placeholder 3"/>
          <p:cNvSpPr>
            <a:spLocks noGrp="1"/>
          </p:cNvSpPr>
          <p:nvPr>
            <p:ph type="sldNum" sz="quarter" idx="10"/>
          </p:nvPr>
        </p:nvSpPr>
        <p:spPr/>
        <p:txBody>
          <a:bodyPr/>
          <a:lstStyle/>
          <a:p>
            <a:fld id="{9F9DAEE9-7A60-4F76-B67F-CD01DFAE4A8F}" type="slidenum">
              <a:rPr lang="en-US" smtClean="0"/>
              <a:t>22</a:t>
            </a:fld>
            <a:endParaRPr lang="en-US"/>
          </a:p>
        </p:txBody>
      </p:sp>
    </p:spTree>
    <p:extLst>
      <p:ext uri="{BB962C8B-B14F-4D97-AF65-F5344CB8AC3E}">
        <p14:creationId xmlns:p14="http://schemas.microsoft.com/office/powerpoint/2010/main" val="1074464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smtClean="0"/>
              <a:t>সবাইকে </a:t>
            </a:r>
            <a:r>
              <a:rPr lang="bn-BD" baseline="0" dirty="0" smtClean="0"/>
              <a:t>ধন্যবাদ জানিয়ে পাঠ শেষ করতে পারেন।</a:t>
            </a:r>
            <a:endParaRPr lang="en-US" dirty="0" smtClean="0"/>
          </a:p>
        </p:txBody>
      </p:sp>
      <p:sp>
        <p:nvSpPr>
          <p:cNvPr id="4" name="Slide Number Placeholder 3"/>
          <p:cNvSpPr>
            <a:spLocks noGrp="1"/>
          </p:cNvSpPr>
          <p:nvPr>
            <p:ph type="sldNum" sz="quarter" idx="10"/>
          </p:nvPr>
        </p:nvSpPr>
        <p:spPr/>
        <p:txBody>
          <a:bodyPr/>
          <a:lstStyle/>
          <a:p>
            <a:fld id="{9F9DAEE9-7A60-4F76-B67F-CD01DFAE4A8F}" type="slidenum">
              <a:rPr lang="en-US" smtClean="0"/>
              <a:t>23</a:t>
            </a:fld>
            <a:endParaRPr lang="en-US"/>
          </a:p>
        </p:txBody>
      </p:sp>
    </p:spTree>
    <p:extLst>
      <p:ext uri="{BB962C8B-B14F-4D97-AF65-F5344CB8AC3E}">
        <p14:creationId xmlns:p14="http://schemas.microsoft.com/office/powerpoint/2010/main" val="1218126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শিক্ষক</a:t>
            </a:r>
            <a:r>
              <a:rPr lang="bn-BD" baseline="0" dirty="0" smtClean="0">
                <a:latin typeface="NikoshBAN" pitchFamily="2" charset="0"/>
                <a:cs typeface="NikoshBAN" pitchFamily="2" charset="0"/>
              </a:rPr>
              <a:t> মহোদয় </a:t>
            </a:r>
            <a:r>
              <a:rPr lang="bn-BD" baseline="0" smtClean="0">
                <a:latin typeface="NikoshBAN" pitchFamily="2" charset="0"/>
                <a:cs typeface="NikoshBAN" pitchFamily="2" charset="0"/>
              </a:rPr>
              <a:t>নিজ বিদ্যালয়ের </a:t>
            </a:r>
            <a:r>
              <a:rPr lang="bn-BD" baseline="0" dirty="0" smtClean="0">
                <a:latin typeface="NikoshBAN" pitchFamily="2" charset="0"/>
                <a:cs typeface="NikoshBAN" pitchFamily="2" charset="0"/>
              </a:rPr>
              <a:t>ক্ষেত্রে চাইলে এ </a:t>
            </a:r>
            <a:r>
              <a:rPr lang="en-US" baseline="0" dirty="0" smtClean="0">
                <a:latin typeface="NikoshBAN" pitchFamily="2" charset="0"/>
                <a:cs typeface="NikoshBAN" pitchFamily="2" charset="0"/>
              </a:rPr>
              <a:t>Slide </a:t>
            </a:r>
            <a:r>
              <a:rPr lang="bn-BD" baseline="0" dirty="0" smtClean="0">
                <a:latin typeface="NikoshBAN" pitchFamily="2" charset="0"/>
                <a:cs typeface="NikoshBAN" pitchFamily="2" charset="0"/>
              </a:rPr>
              <a:t>টি দেখাতেও পারেন আবার </a:t>
            </a:r>
            <a:r>
              <a:rPr lang="en-US" baseline="0" dirty="0" smtClean="0">
                <a:latin typeface="NikoshBAN" pitchFamily="2" charset="0"/>
                <a:cs typeface="NikoshBAN" pitchFamily="2" charset="0"/>
              </a:rPr>
              <a:t>Hide </a:t>
            </a:r>
            <a:r>
              <a:rPr lang="bn-BD" baseline="0" dirty="0" smtClean="0">
                <a:latin typeface="NikoshBAN" pitchFamily="2" charset="0"/>
                <a:cs typeface="NikoshBAN" pitchFamily="2" charset="0"/>
              </a:rPr>
              <a:t>করেও রাখতে পারেন।</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9F9DAEE9-7A60-4F76-B67F-CD01DFAE4A8F}" type="slidenum">
              <a:rPr lang="en-US" smtClean="0"/>
              <a:t>3</a:t>
            </a:fld>
            <a:endParaRPr lang="en-US"/>
          </a:p>
        </p:txBody>
      </p:sp>
    </p:spTree>
    <p:extLst>
      <p:ext uri="{BB962C8B-B14F-4D97-AF65-F5344CB8AC3E}">
        <p14:creationId xmlns:p14="http://schemas.microsoft.com/office/powerpoint/2010/main" val="208035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12424" rtl="0" eaLnBrk="1" fontAlgn="auto" latinLnBrk="0" hangingPunct="1">
              <a:lnSpc>
                <a:spcPct val="100000"/>
              </a:lnSpc>
              <a:spcBef>
                <a:spcPts val="0"/>
              </a:spcBef>
              <a:spcAft>
                <a:spcPts val="0"/>
              </a:spcAft>
              <a:buClrTx/>
              <a:buSzTx/>
              <a:buFontTx/>
              <a:buNone/>
              <a:tabLst/>
              <a:defRPr/>
            </a:pPr>
            <a:r>
              <a:rPr lang="bn-BD" dirty="0" smtClean="0"/>
              <a:t>পাঠ</a:t>
            </a:r>
            <a:r>
              <a:rPr lang="bn-BD" baseline="0" dirty="0" smtClean="0"/>
              <a:t> ঘোষণার জন্য এই </a:t>
            </a:r>
            <a:r>
              <a:rPr lang="en-US" baseline="0" dirty="0" smtClean="0"/>
              <a:t>Slide </a:t>
            </a:r>
            <a:r>
              <a:rPr lang="bn-BD" baseline="0" dirty="0" smtClean="0"/>
              <a:t>টি। এখানে কী দেখা যাচ্ছে? তাঁরা কী করছেন? তাঁরা কে? ইত্যাদি প্রশ্ন করা যেতে পারে।</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F9DAEE9-7A60-4F76-B67F-CD01DFAE4A8F}" type="slidenum">
              <a:rPr lang="en-US" smtClean="0"/>
              <a:t>4</a:t>
            </a:fld>
            <a:endParaRPr lang="en-US"/>
          </a:p>
        </p:txBody>
      </p:sp>
    </p:spTree>
    <p:extLst>
      <p:ext uri="{BB962C8B-B14F-4D97-AF65-F5344CB8AC3E}">
        <p14:creationId xmlns:p14="http://schemas.microsoft.com/office/powerpoint/2010/main" val="1125317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12424" rtl="0" eaLnBrk="1" fontAlgn="auto" latinLnBrk="0" hangingPunct="1">
              <a:lnSpc>
                <a:spcPct val="100000"/>
              </a:lnSpc>
              <a:spcBef>
                <a:spcPts val="0"/>
              </a:spcBef>
              <a:spcAft>
                <a:spcPts val="0"/>
              </a:spcAft>
              <a:buClrTx/>
              <a:buSzTx/>
              <a:buFontTx/>
              <a:buNone/>
              <a:tabLst/>
              <a:defRPr/>
            </a:pPr>
            <a:r>
              <a:rPr lang="bn-BD" dirty="0" smtClean="0"/>
              <a:t>এই ছবিটি</a:t>
            </a:r>
            <a:r>
              <a:rPr lang="bn-BD" baseline="0" dirty="0" smtClean="0"/>
              <a:t> দেখিয়েও পাঠ ঘোষণা করতে পারেন। এক্ষেত্রে শিক্ষক মহোদয় পাঠ ঘোষণা করে তা বোর্ডে লিখে দিবেন।</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F9DAEE9-7A60-4F76-B67F-CD01DFAE4A8F}" type="slidenum">
              <a:rPr lang="en-US" smtClean="0"/>
              <a:t>5</a:t>
            </a:fld>
            <a:endParaRPr lang="en-US"/>
          </a:p>
        </p:txBody>
      </p:sp>
    </p:spTree>
    <p:extLst>
      <p:ext uri="{BB962C8B-B14F-4D97-AF65-F5344CB8AC3E}">
        <p14:creationId xmlns:p14="http://schemas.microsoft.com/office/powerpoint/2010/main" val="3114918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12424" rtl="0" eaLnBrk="1" fontAlgn="auto" latinLnBrk="0" hangingPunct="1">
              <a:lnSpc>
                <a:spcPct val="100000"/>
              </a:lnSpc>
              <a:spcBef>
                <a:spcPts val="0"/>
              </a:spcBef>
              <a:spcAft>
                <a:spcPts val="0"/>
              </a:spcAft>
              <a:buClrTx/>
              <a:buSzTx/>
              <a:buFontTx/>
              <a:buNone/>
              <a:tabLst/>
              <a:defRPr/>
            </a:pPr>
            <a:r>
              <a:rPr lang="bn-BD" dirty="0" smtClean="0"/>
              <a:t>শিখনফল</a:t>
            </a:r>
            <a:r>
              <a:rPr lang="bn-BD" baseline="0" dirty="0" smtClean="0"/>
              <a:t> চাইলে শিক্ষার্থীদের দেখাতেও পারেন আবার নাও দেখাতে পারেন। তবে শিখনফল নিয়ে আলোচনার তেমন প্রয়োজন নেই।</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F9DAEE9-7A60-4F76-B67F-CD01DFAE4A8F}" type="slidenum">
              <a:rPr lang="en-US" smtClean="0"/>
              <a:t>6</a:t>
            </a:fld>
            <a:endParaRPr lang="en-US"/>
          </a:p>
        </p:txBody>
      </p:sp>
    </p:spTree>
    <p:extLst>
      <p:ext uri="{BB962C8B-B14F-4D97-AF65-F5344CB8AC3E}">
        <p14:creationId xmlns:p14="http://schemas.microsoft.com/office/powerpoint/2010/main" val="2179339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ইতিকাফ</a:t>
            </a:r>
            <a:r>
              <a:rPr lang="bn-BD" baseline="0" dirty="0" smtClean="0"/>
              <a:t> কোন ভাষার শব্দ? ইতিকাফ অর্থ কী? ইত্যাদি প্রশ্ন করা যেতে পারে।</a:t>
            </a:r>
            <a:endParaRPr lang="en-US" dirty="0"/>
          </a:p>
        </p:txBody>
      </p:sp>
      <p:sp>
        <p:nvSpPr>
          <p:cNvPr id="4" name="Slide Number Placeholder 3"/>
          <p:cNvSpPr>
            <a:spLocks noGrp="1"/>
          </p:cNvSpPr>
          <p:nvPr>
            <p:ph type="sldNum" sz="quarter" idx="10"/>
          </p:nvPr>
        </p:nvSpPr>
        <p:spPr/>
        <p:txBody>
          <a:bodyPr/>
          <a:lstStyle/>
          <a:p>
            <a:fld id="{9F9DAEE9-7A60-4F76-B67F-CD01DFAE4A8F}" type="slidenum">
              <a:rPr lang="en-US" smtClean="0"/>
              <a:t>7</a:t>
            </a:fld>
            <a:endParaRPr lang="en-US"/>
          </a:p>
        </p:txBody>
      </p:sp>
    </p:spTree>
    <p:extLst>
      <p:ext uri="{BB962C8B-B14F-4D97-AF65-F5344CB8AC3E}">
        <p14:creationId xmlns:p14="http://schemas.microsoft.com/office/powerpoint/2010/main" val="1912152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ইতিকাফ এর পারিভাষিক</a:t>
            </a:r>
            <a:r>
              <a:rPr lang="bn-BD" baseline="0" dirty="0" smtClean="0"/>
              <a:t> সংজ্ঞা শিক্ষার্থীদের বুঝিয়ে বলতে পারেন।</a:t>
            </a:r>
            <a:endParaRPr lang="en-US" dirty="0"/>
          </a:p>
        </p:txBody>
      </p:sp>
      <p:sp>
        <p:nvSpPr>
          <p:cNvPr id="4" name="Slide Number Placeholder 3"/>
          <p:cNvSpPr>
            <a:spLocks noGrp="1"/>
          </p:cNvSpPr>
          <p:nvPr>
            <p:ph type="sldNum" sz="quarter" idx="10"/>
          </p:nvPr>
        </p:nvSpPr>
        <p:spPr/>
        <p:txBody>
          <a:bodyPr/>
          <a:lstStyle/>
          <a:p>
            <a:fld id="{9F9DAEE9-7A60-4F76-B67F-CD01DFAE4A8F}" type="slidenum">
              <a:rPr lang="en-US" smtClean="0"/>
              <a:t>8</a:t>
            </a:fld>
            <a:endParaRPr lang="en-US"/>
          </a:p>
        </p:txBody>
      </p:sp>
    </p:spTree>
    <p:extLst>
      <p:ext uri="{BB962C8B-B14F-4D97-AF65-F5344CB8AC3E}">
        <p14:creationId xmlns:p14="http://schemas.microsoft.com/office/powerpoint/2010/main" val="111110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ইতিকাফ এর পারিভাষিক</a:t>
            </a:r>
            <a:r>
              <a:rPr lang="bn-BD" baseline="0" dirty="0" smtClean="0"/>
              <a:t> সংজ্ঞা শিক্ষার্থীদের বুঝিয়ে বলতে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9F9DAEE9-7A60-4F76-B67F-CD01DFAE4A8F}" type="slidenum">
              <a:rPr lang="en-US" smtClean="0"/>
              <a:t>9</a:t>
            </a:fld>
            <a:endParaRPr lang="en-US"/>
          </a:p>
        </p:txBody>
      </p:sp>
    </p:spTree>
    <p:extLst>
      <p:ext uri="{BB962C8B-B14F-4D97-AF65-F5344CB8AC3E}">
        <p14:creationId xmlns:p14="http://schemas.microsoft.com/office/powerpoint/2010/main" val="663547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0217" y="2272454"/>
            <a:ext cx="8842455"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60433" y="4145280"/>
            <a:ext cx="7282022" cy="1869440"/>
          </a:xfrm>
        </p:spPr>
        <p:txBody>
          <a:bodyPr/>
          <a:lstStyle>
            <a:lvl1pPr marL="0" indent="0" algn="ctr">
              <a:buNone/>
              <a:defRPr>
                <a:solidFill>
                  <a:schemeClr val="tx1">
                    <a:tint val="75000"/>
                  </a:schemeClr>
                </a:solidFill>
              </a:defRPr>
            </a:lvl1pPr>
            <a:lvl2pPr marL="506212" indent="0" algn="ctr">
              <a:buNone/>
              <a:defRPr>
                <a:solidFill>
                  <a:schemeClr val="tx1">
                    <a:tint val="75000"/>
                  </a:schemeClr>
                </a:solidFill>
              </a:defRPr>
            </a:lvl2pPr>
            <a:lvl3pPr marL="1012424" indent="0" algn="ctr">
              <a:buNone/>
              <a:defRPr>
                <a:solidFill>
                  <a:schemeClr val="tx1">
                    <a:tint val="75000"/>
                  </a:schemeClr>
                </a:solidFill>
              </a:defRPr>
            </a:lvl3pPr>
            <a:lvl4pPr marL="1518636" indent="0" algn="ctr">
              <a:buNone/>
              <a:defRPr>
                <a:solidFill>
                  <a:schemeClr val="tx1">
                    <a:tint val="75000"/>
                  </a:schemeClr>
                </a:solidFill>
              </a:defRPr>
            </a:lvl4pPr>
            <a:lvl5pPr marL="2024847" indent="0" algn="ctr">
              <a:buNone/>
              <a:defRPr>
                <a:solidFill>
                  <a:schemeClr val="tx1">
                    <a:tint val="75000"/>
                  </a:schemeClr>
                </a:solidFill>
              </a:defRPr>
            </a:lvl5pPr>
            <a:lvl6pPr marL="2531059" indent="0" algn="ctr">
              <a:buNone/>
              <a:defRPr>
                <a:solidFill>
                  <a:schemeClr val="tx1">
                    <a:tint val="75000"/>
                  </a:schemeClr>
                </a:solidFill>
              </a:defRPr>
            </a:lvl6pPr>
            <a:lvl7pPr marL="3037271" indent="0" algn="ctr">
              <a:buNone/>
              <a:defRPr>
                <a:solidFill>
                  <a:schemeClr val="tx1">
                    <a:tint val="75000"/>
                  </a:schemeClr>
                </a:solidFill>
              </a:defRPr>
            </a:lvl7pPr>
            <a:lvl8pPr marL="3543483" indent="0" algn="ctr">
              <a:buNone/>
              <a:defRPr>
                <a:solidFill>
                  <a:schemeClr val="tx1">
                    <a:tint val="75000"/>
                  </a:schemeClr>
                </a:solidFill>
              </a:defRPr>
            </a:lvl8pPr>
            <a:lvl9pPr marL="40496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C45CDA-31FE-41CD-BEB3-3DFA35C4A0D5}" type="datetime12">
              <a:rPr lang="en-US" smtClean="0"/>
              <a:t>1:04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2156C2-C6E0-4856-B0F2-2D26D686406C}" type="datetime12">
              <a:rPr lang="en-US" smtClean="0"/>
              <a:t>1:04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2094" y="292948"/>
            <a:ext cx="2340650" cy="6241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20144" y="292948"/>
            <a:ext cx="6848568" cy="6241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89509-923B-4529-B6B9-1043660D5FC1}" type="datetime12">
              <a:rPr lang="en-US" smtClean="0"/>
              <a:t>1:04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537E9-ED33-423C-A739-E651A0F92F9D}" type="datetime12">
              <a:rPr lang="en-US" smtClean="0"/>
              <a:t>1:04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1756" y="4700694"/>
            <a:ext cx="8842455" cy="145288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21756" y="3100495"/>
            <a:ext cx="8842455" cy="1600199"/>
          </a:xfrm>
        </p:spPr>
        <p:txBody>
          <a:bodyPr anchor="b"/>
          <a:lstStyle>
            <a:lvl1pPr marL="0" indent="0">
              <a:buNone/>
              <a:defRPr sz="2200">
                <a:solidFill>
                  <a:schemeClr val="tx1">
                    <a:tint val="75000"/>
                  </a:schemeClr>
                </a:solidFill>
              </a:defRPr>
            </a:lvl1pPr>
            <a:lvl2pPr marL="506212" indent="0">
              <a:buNone/>
              <a:defRPr sz="2000">
                <a:solidFill>
                  <a:schemeClr val="tx1">
                    <a:tint val="75000"/>
                  </a:schemeClr>
                </a:solidFill>
              </a:defRPr>
            </a:lvl2pPr>
            <a:lvl3pPr marL="1012424" indent="0">
              <a:buNone/>
              <a:defRPr sz="1800">
                <a:solidFill>
                  <a:schemeClr val="tx1">
                    <a:tint val="75000"/>
                  </a:schemeClr>
                </a:solidFill>
              </a:defRPr>
            </a:lvl3pPr>
            <a:lvl4pPr marL="1518636" indent="0">
              <a:buNone/>
              <a:defRPr sz="1600">
                <a:solidFill>
                  <a:schemeClr val="tx1">
                    <a:tint val="75000"/>
                  </a:schemeClr>
                </a:solidFill>
              </a:defRPr>
            </a:lvl4pPr>
            <a:lvl5pPr marL="2024847" indent="0">
              <a:buNone/>
              <a:defRPr sz="1600">
                <a:solidFill>
                  <a:schemeClr val="tx1">
                    <a:tint val="75000"/>
                  </a:schemeClr>
                </a:solidFill>
              </a:defRPr>
            </a:lvl5pPr>
            <a:lvl6pPr marL="2531059" indent="0">
              <a:buNone/>
              <a:defRPr sz="1600">
                <a:solidFill>
                  <a:schemeClr val="tx1">
                    <a:tint val="75000"/>
                  </a:schemeClr>
                </a:solidFill>
              </a:defRPr>
            </a:lvl6pPr>
            <a:lvl7pPr marL="3037271" indent="0">
              <a:buNone/>
              <a:defRPr sz="1600">
                <a:solidFill>
                  <a:schemeClr val="tx1">
                    <a:tint val="75000"/>
                  </a:schemeClr>
                </a:solidFill>
              </a:defRPr>
            </a:lvl7pPr>
            <a:lvl8pPr marL="3543483" indent="0">
              <a:buNone/>
              <a:defRPr sz="1600">
                <a:solidFill>
                  <a:schemeClr val="tx1">
                    <a:tint val="75000"/>
                  </a:schemeClr>
                </a:solidFill>
              </a:defRPr>
            </a:lvl8pPr>
            <a:lvl9pPr marL="4049695"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6EC7A1-8F08-4FAC-B9FF-48EB2BFFC75E}" type="datetime12">
              <a:rPr lang="en-US" smtClean="0"/>
              <a:t>1:04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0144" y="1706880"/>
            <a:ext cx="4594609" cy="4827694"/>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88135" y="1706880"/>
            <a:ext cx="4594609" cy="4827694"/>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29B51D-B7E8-413C-A2BC-C2A17DBCCC45}" type="datetime12">
              <a:rPr lang="en-US" smtClean="0"/>
              <a:t>1:04 AM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20145" y="1637454"/>
            <a:ext cx="4596415" cy="682413"/>
          </a:xfrm>
        </p:spPr>
        <p:txBody>
          <a:bodyPr anchor="b"/>
          <a:lstStyle>
            <a:lvl1pPr marL="0" indent="0">
              <a:buNone/>
              <a:defRPr sz="2700" b="1"/>
            </a:lvl1pPr>
            <a:lvl2pPr marL="506212" indent="0">
              <a:buNone/>
              <a:defRPr sz="2200" b="1"/>
            </a:lvl2pPr>
            <a:lvl3pPr marL="1012424" indent="0">
              <a:buNone/>
              <a:defRPr sz="2000" b="1"/>
            </a:lvl3pPr>
            <a:lvl4pPr marL="1518636" indent="0">
              <a:buNone/>
              <a:defRPr sz="1800" b="1"/>
            </a:lvl4pPr>
            <a:lvl5pPr marL="2024847" indent="0">
              <a:buNone/>
              <a:defRPr sz="1800" b="1"/>
            </a:lvl5pPr>
            <a:lvl6pPr marL="2531059" indent="0">
              <a:buNone/>
              <a:defRPr sz="1800" b="1"/>
            </a:lvl6pPr>
            <a:lvl7pPr marL="3037271" indent="0">
              <a:buNone/>
              <a:defRPr sz="1800" b="1"/>
            </a:lvl7pPr>
            <a:lvl8pPr marL="3543483" indent="0">
              <a:buNone/>
              <a:defRPr sz="1800" b="1"/>
            </a:lvl8pPr>
            <a:lvl9pPr marL="4049695"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20145" y="2319867"/>
            <a:ext cx="4596415" cy="4214707"/>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84523" y="1637454"/>
            <a:ext cx="4598221" cy="682413"/>
          </a:xfrm>
        </p:spPr>
        <p:txBody>
          <a:bodyPr anchor="b"/>
          <a:lstStyle>
            <a:lvl1pPr marL="0" indent="0">
              <a:buNone/>
              <a:defRPr sz="2700" b="1"/>
            </a:lvl1pPr>
            <a:lvl2pPr marL="506212" indent="0">
              <a:buNone/>
              <a:defRPr sz="2200" b="1"/>
            </a:lvl2pPr>
            <a:lvl3pPr marL="1012424" indent="0">
              <a:buNone/>
              <a:defRPr sz="2000" b="1"/>
            </a:lvl3pPr>
            <a:lvl4pPr marL="1518636" indent="0">
              <a:buNone/>
              <a:defRPr sz="1800" b="1"/>
            </a:lvl4pPr>
            <a:lvl5pPr marL="2024847" indent="0">
              <a:buNone/>
              <a:defRPr sz="1800" b="1"/>
            </a:lvl5pPr>
            <a:lvl6pPr marL="2531059" indent="0">
              <a:buNone/>
              <a:defRPr sz="1800" b="1"/>
            </a:lvl6pPr>
            <a:lvl7pPr marL="3037271" indent="0">
              <a:buNone/>
              <a:defRPr sz="1800" b="1"/>
            </a:lvl7pPr>
            <a:lvl8pPr marL="3543483" indent="0">
              <a:buNone/>
              <a:defRPr sz="1800" b="1"/>
            </a:lvl8pPr>
            <a:lvl9pPr marL="4049695"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284523" y="2319867"/>
            <a:ext cx="4598221" cy="4214707"/>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E8A54A-60F1-4503-9BBE-3E398946206A}" type="datetime12">
              <a:rPr lang="en-US" smtClean="0"/>
              <a:t>1:04 AM</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44C598-204E-4646-B3BB-C505E9B80ECF}" type="datetime12">
              <a:rPr lang="en-US" smtClean="0"/>
              <a:t>1:04 AM</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026" name="Picture 2" descr="C:\Users\Md. Yunus Azad\Desktop\simple-line-border-KTnoABqTq.jpe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44" y="0"/>
            <a:ext cx="10383044" cy="7315200"/>
          </a:xfrm>
          <a:prstGeom prst="rect">
            <a:avLst/>
          </a:prstGeom>
          <a:noFill/>
          <a:ln w="38100">
            <a:solidFill>
              <a:schemeClr val="tx1"/>
            </a:solidFill>
            <a:prstDash val="sysDot"/>
          </a:ln>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3" name="Date Placeholder 4"/>
          <p:cNvSpPr>
            <a:spLocks noGrp="1"/>
          </p:cNvSpPr>
          <p:nvPr>
            <p:ph type="dt" sz="half" idx="10"/>
          </p:nvPr>
        </p:nvSpPr>
        <p:spPr>
          <a:xfrm>
            <a:off x="4744244" y="6773333"/>
            <a:ext cx="975149" cy="389467"/>
          </a:xfrm>
        </p:spPr>
        <p:txBody>
          <a:bodyPr/>
          <a:lstStyle>
            <a:lvl1pPr algn="ctr">
              <a:defRPr sz="1400">
                <a:latin typeface="Times New Roman" pitchFamily="18" charset="0"/>
                <a:cs typeface="Times New Roman" pitchFamily="18" charset="0"/>
              </a:defRPr>
            </a:lvl1pPr>
          </a:lstStyle>
          <a:p>
            <a:fld id="{62C346F7-AEE1-4CDE-AA06-4EEADD3F5577}" type="datetime12">
              <a:rPr lang="en-US" smtClean="0"/>
              <a:t>1:04 AM</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145" y="291253"/>
            <a:ext cx="3422478" cy="123952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4067240" y="291254"/>
            <a:ext cx="5815503" cy="6243321"/>
          </a:xfrm>
        </p:spPr>
        <p:txBody>
          <a:bodyPr/>
          <a:lstStyle>
            <a:lvl1pPr>
              <a:defRPr sz="35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20145" y="1530774"/>
            <a:ext cx="3422478" cy="5003801"/>
          </a:xfrm>
        </p:spPr>
        <p:txBody>
          <a:bodyPr/>
          <a:lstStyle>
            <a:lvl1pPr marL="0" indent="0">
              <a:buNone/>
              <a:defRPr sz="1600"/>
            </a:lvl1pPr>
            <a:lvl2pPr marL="506212" indent="0">
              <a:buNone/>
              <a:defRPr sz="1300"/>
            </a:lvl2pPr>
            <a:lvl3pPr marL="1012424" indent="0">
              <a:buNone/>
              <a:defRPr sz="1100"/>
            </a:lvl3pPr>
            <a:lvl4pPr marL="1518636" indent="0">
              <a:buNone/>
              <a:defRPr sz="1000"/>
            </a:lvl4pPr>
            <a:lvl5pPr marL="2024847" indent="0">
              <a:buNone/>
              <a:defRPr sz="1000"/>
            </a:lvl5pPr>
            <a:lvl6pPr marL="2531059" indent="0">
              <a:buNone/>
              <a:defRPr sz="1000"/>
            </a:lvl6pPr>
            <a:lvl7pPr marL="3037271" indent="0">
              <a:buNone/>
              <a:defRPr sz="1000"/>
            </a:lvl7pPr>
            <a:lvl8pPr marL="3543483" indent="0">
              <a:buNone/>
              <a:defRPr sz="1000"/>
            </a:lvl8pPr>
            <a:lvl9pPr marL="404969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CEA83E-315F-4740-B8C7-32FD1B671602}" type="datetime12">
              <a:rPr lang="en-US" smtClean="0"/>
              <a:t>1:04 AM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9039" y="5120640"/>
            <a:ext cx="6241733" cy="604521"/>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2039039" y="653627"/>
            <a:ext cx="6241733" cy="4389120"/>
          </a:xfrm>
        </p:spPr>
        <p:txBody>
          <a:bodyPr/>
          <a:lstStyle>
            <a:lvl1pPr marL="0" indent="0">
              <a:buNone/>
              <a:defRPr sz="3500"/>
            </a:lvl1pPr>
            <a:lvl2pPr marL="506212" indent="0">
              <a:buNone/>
              <a:defRPr sz="3100"/>
            </a:lvl2pPr>
            <a:lvl3pPr marL="1012424" indent="0">
              <a:buNone/>
              <a:defRPr sz="2700"/>
            </a:lvl3pPr>
            <a:lvl4pPr marL="1518636" indent="0">
              <a:buNone/>
              <a:defRPr sz="2200"/>
            </a:lvl4pPr>
            <a:lvl5pPr marL="2024847" indent="0">
              <a:buNone/>
              <a:defRPr sz="2200"/>
            </a:lvl5pPr>
            <a:lvl6pPr marL="2531059" indent="0">
              <a:buNone/>
              <a:defRPr sz="2200"/>
            </a:lvl6pPr>
            <a:lvl7pPr marL="3037271" indent="0">
              <a:buNone/>
              <a:defRPr sz="2200"/>
            </a:lvl7pPr>
            <a:lvl8pPr marL="3543483" indent="0">
              <a:buNone/>
              <a:defRPr sz="2200"/>
            </a:lvl8pPr>
            <a:lvl9pPr marL="4049695" indent="0">
              <a:buNone/>
              <a:defRPr sz="2200"/>
            </a:lvl9pPr>
          </a:lstStyle>
          <a:p>
            <a:endParaRPr lang="en-US"/>
          </a:p>
        </p:txBody>
      </p:sp>
      <p:sp>
        <p:nvSpPr>
          <p:cNvPr id="4" name="Text Placeholder 3"/>
          <p:cNvSpPr>
            <a:spLocks noGrp="1"/>
          </p:cNvSpPr>
          <p:nvPr>
            <p:ph type="body" sz="half" idx="2"/>
          </p:nvPr>
        </p:nvSpPr>
        <p:spPr>
          <a:xfrm>
            <a:off x="2039039" y="5725161"/>
            <a:ext cx="6241733" cy="858519"/>
          </a:xfrm>
        </p:spPr>
        <p:txBody>
          <a:bodyPr/>
          <a:lstStyle>
            <a:lvl1pPr marL="0" indent="0">
              <a:buNone/>
              <a:defRPr sz="1600"/>
            </a:lvl1pPr>
            <a:lvl2pPr marL="506212" indent="0">
              <a:buNone/>
              <a:defRPr sz="1300"/>
            </a:lvl2pPr>
            <a:lvl3pPr marL="1012424" indent="0">
              <a:buNone/>
              <a:defRPr sz="1100"/>
            </a:lvl3pPr>
            <a:lvl4pPr marL="1518636" indent="0">
              <a:buNone/>
              <a:defRPr sz="1000"/>
            </a:lvl4pPr>
            <a:lvl5pPr marL="2024847" indent="0">
              <a:buNone/>
              <a:defRPr sz="1000"/>
            </a:lvl5pPr>
            <a:lvl6pPr marL="2531059" indent="0">
              <a:buNone/>
              <a:defRPr sz="1000"/>
            </a:lvl6pPr>
            <a:lvl7pPr marL="3037271" indent="0">
              <a:buNone/>
              <a:defRPr sz="1000"/>
            </a:lvl7pPr>
            <a:lvl8pPr marL="3543483" indent="0">
              <a:buNone/>
              <a:defRPr sz="1000"/>
            </a:lvl8pPr>
            <a:lvl9pPr marL="404969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A72B5-6A5E-487F-B0FF-3DE29F458303}" type="datetime12">
              <a:rPr lang="en-US" smtClean="0"/>
              <a:t>1:04 AM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0145" y="292947"/>
            <a:ext cx="9362599" cy="1219200"/>
          </a:xfrm>
          <a:prstGeom prst="rect">
            <a:avLst/>
          </a:prstGeom>
        </p:spPr>
        <p:txBody>
          <a:bodyPr vert="horz" lIns="101242" tIns="50621" rIns="101242" bIns="5062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20145" y="1706880"/>
            <a:ext cx="9362599" cy="4827694"/>
          </a:xfrm>
          <a:prstGeom prst="rect">
            <a:avLst/>
          </a:prstGeom>
        </p:spPr>
        <p:txBody>
          <a:bodyPr vert="horz" lIns="101242" tIns="50621" rIns="101242" bIns="5062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20144" y="6780107"/>
            <a:ext cx="2427341" cy="389467"/>
          </a:xfrm>
          <a:prstGeom prst="rect">
            <a:avLst/>
          </a:prstGeom>
        </p:spPr>
        <p:txBody>
          <a:bodyPr vert="horz" lIns="101242" tIns="50621" rIns="101242" bIns="50621" rtlCol="0" anchor="ctr"/>
          <a:lstStyle>
            <a:lvl1pPr algn="l">
              <a:defRPr sz="1300">
                <a:solidFill>
                  <a:schemeClr val="tx1">
                    <a:tint val="75000"/>
                  </a:schemeClr>
                </a:solidFill>
              </a:defRPr>
            </a:lvl1pPr>
          </a:lstStyle>
          <a:p>
            <a:fld id="{AB3E92E0-B764-4A06-ABBF-A7997DCD3CD1}" type="datetime12">
              <a:rPr lang="en-US" smtClean="0"/>
              <a:t>1:04 AM</a:t>
            </a:fld>
            <a:endParaRPr lang="en-US"/>
          </a:p>
        </p:txBody>
      </p:sp>
      <p:sp>
        <p:nvSpPr>
          <p:cNvPr id="5" name="Footer Placeholder 4"/>
          <p:cNvSpPr>
            <a:spLocks noGrp="1"/>
          </p:cNvSpPr>
          <p:nvPr>
            <p:ph type="ftr" sz="quarter" idx="3"/>
          </p:nvPr>
        </p:nvSpPr>
        <p:spPr>
          <a:xfrm>
            <a:off x="3554320" y="6780107"/>
            <a:ext cx="3294248" cy="389467"/>
          </a:xfrm>
          <a:prstGeom prst="rect">
            <a:avLst/>
          </a:prstGeom>
        </p:spPr>
        <p:txBody>
          <a:bodyPr vert="horz" lIns="101242" tIns="50621" rIns="101242" bIns="5062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455403" y="6780107"/>
            <a:ext cx="2427341" cy="389467"/>
          </a:xfrm>
          <a:prstGeom prst="rect">
            <a:avLst/>
          </a:prstGeom>
        </p:spPr>
        <p:txBody>
          <a:bodyPr vert="horz" lIns="101242" tIns="50621" rIns="101242" bIns="5062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1012424" rtl="0" eaLnBrk="1" latinLnBrk="0" hangingPunct="1">
        <a:spcBef>
          <a:spcPct val="0"/>
        </a:spcBef>
        <a:buNone/>
        <a:defRPr sz="4900" kern="1200">
          <a:solidFill>
            <a:schemeClr val="tx1"/>
          </a:solidFill>
          <a:latin typeface="+mj-lt"/>
          <a:ea typeface="+mj-ea"/>
          <a:cs typeface="+mj-cs"/>
        </a:defRPr>
      </a:lvl1pPr>
    </p:titleStyle>
    <p:bodyStyle>
      <a:lvl1pPr marL="379659" indent="-379659" algn="l" defTabSz="1012424"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22594" indent="-316382" algn="l" defTabSz="10124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5530" indent="-253106" algn="l" defTabSz="10124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71741" indent="-253106" algn="l" defTabSz="10124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77953" indent="-253106" algn="l" defTabSz="10124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84165" indent="-253106" algn="l" defTabSz="10124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90377" indent="-253106" algn="l" defTabSz="10124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96589" indent="-253106" algn="l" defTabSz="10124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02801" indent="-253106" algn="l" defTabSz="10124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2424" rtl="0" eaLnBrk="1" latinLnBrk="0" hangingPunct="1">
        <a:defRPr sz="2000" kern="1200">
          <a:solidFill>
            <a:schemeClr val="tx1"/>
          </a:solidFill>
          <a:latin typeface="+mn-lt"/>
          <a:ea typeface="+mn-ea"/>
          <a:cs typeface="+mn-cs"/>
        </a:defRPr>
      </a:lvl1pPr>
      <a:lvl2pPr marL="506212" algn="l" defTabSz="1012424" rtl="0" eaLnBrk="1" latinLnBrk="0" hangingPunct="1">
        <a:defRPr sz="2000" kern="1200">
          <a:solidFill>
            <a:schemeClr val="tx1"/>
          </a:solidFill>
          <a:latin typeface="+mn-lt"/>
          <a:ea typeface="+mn-ea"/>
          <a:cs typeface="+mn-cs"/>
        </a:defRPr>
      </a:lvl2pPr>
      <a:lvl3pPr marL="1012424" algn="l" defTabSz="1012424" rtl="0" eaLnBrk="1" latinLnBrk="0" hangingPunct="1">
        <a:defRPr sz="2000" kern="1200">
          <a:solidFill>
            <a:schemeClr val="tx1"/>
          </a:solidFill>
          <a:latin typeface="+mn-lt"/>
          <a:ea typeface="+mn-ea"/>
          <a:cs typeface="+mn-cs"/>
        </a:defRPr>
      </a:lvl3pPr>
      <a:lvl4pPr marL="1518636" algn="l" defTabSz="1012424" rtl="0" eaLnBrk="1" latinLnBrk="0" hangingPunct="1">
        <a:defRPr sz="2000" kern="1200">
          <a:solidFill>
            <a:schemeClr val="tx1"/>
          </a:solidFill>
          <a:latin typeface="+mn-lt"/>
          <a:ea typeface="+mn-ea"/>
          <a:cs typeface="+mn-cs"/>
        </a:defRPr>
      </a:lvl4pPr>
      <a:lvl5pPr marL="2024847" algn="l" defTabSz="1012424" rtl="0" eaLnBrk="1" latinLnBrk="0" hangingPunct="1">
        <a:defRPr sz="2000" kern="1200">
          <a:solidFill>
            <a:schemeClr val="tx1"/>
          </a:solidFill>
          <a:latin typeface="+mn-lt"/>
          <a:ea typeface="+mn-ea"/>
          <a:cs typeface="+mn-cs"/>
        </a:defRPr>
      </a:lvl5pPr>
      <a:lvl6pPr marL="2531059" algn="l" defTabSz="1012424" rtl="0" eaLnBrk="1" latinLnBrk="0" hangingPunct="1">
        <a:defRPr sz="2000" kern="1200">
          <a:solidFill>
            <a:schemeClr val="tx1"/>
          </a:solidFill>
          <a:latin typeface="+mn-lt"/>
          <a:ea typeface="+mn-ea"/>
          <a:cs typeface="+mn-cs"/>
        </a:defRPr>
      </a:lvl6pPr>
      <a:lvl7pPr marL="3037271" algn="l" defTabSz="1012424" rtl="0" eaLnBrk="1" latinLnBrk="0" hangingPunct="1">
        <a:defRPr sz="2000" kern="1200">
          <a:solidFill>
            <a:schemeClr val="tx1"/>
          </a:solidFill>
          <a:latin typeface="+mn-lt"/>
          <a:ea typeface="+mn-ea"/>
          <a:cs typeface="+mn-cs"/>
        </a:defRPr>
      </a:lvl7pPr>
      <a:lvl8pPr marL="3543483" algn="l" defTabSz="1012424" rtl="0" eaLnBrk="1" latinLnBrk="0" hangingPunct="1">
        <a:defRPr sz="2000" kern="1200">
          <a:solidFill>
            <a:schemeClr val="tx1"/>
          </a:solidFill>
          <a:latin typeface="+mn-lt"/>
          <a:ea typeface="+mn-ea"/>
          <a:cs typeface="+mn-cs"/>
        </a:defRPr>
      </a:lvl8pPr>
      <a:lvl9pPr marL="4049695" algn="l" defTabSz="10124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tm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tmp"/></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346763" y="406401"/>
            <a:ext cx="9709362" cy="2032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01234" tIns="50617" rIns="101234" bIns="50617" rtlCol="0" anchor="ctr"/>
          <a:lstStyle/>
          <a:p>
            <a:pPr algn="ctr"/>
            <a:r>
              <a:rPr lang="bn-BD" sz="4900" dirty="0">
                <a:solidFill>
                  <a:schemeClr val="tx1"/>
                </a:solidFill>
                <a:latin typeface="NikoshBAN" pitchFamily="2" charset="0"/>
                <a:cs typeface="NikoshBAN" pitchFamily="2" charset="0"/>
              </a:rPr>
              <a:t>এই স্লাইডটি সম্মানিত শিক্ষকের জন্য তাই </a:t>
            </a:r>
            <a:r>
              <a:rPr lang="en-US" sz="4900" dirty="0">
                <a:solidFill>
                  <a:schemeClr val="tx1"/>
                </a:solidFill>
                <a:latin typeface="NikoshBAN" pitchFamily="2" charset="0"/>
                <a:cs typeface="NikoshBAN" pitchFamily="2" charset="0"/>
              </a:rPr>
              <a:t>Slide </a:t>
            </a:r>
            <a:r>
              <a:rPr lang="bn-BD" sz="4900" dirty="0">
                <a:solidFill>
                  <a:schemeClr val="tx1"/>
                </a:solidFill>
                <a:latin typeface="NikoshBAN" pitchFamily="2" charset="0"/>
                <a:cs typeface="NikoshBAN" pitchFamily="2" charset="0"/>
              </a:rPr>
              <a:t>টি</a:t>
            </a:r>
            <a:r>
              <a:rPr lang="en-US" sz="4900" dirty="0">
                <a:solidFill>
                  <a:schemeClr val="tx1"/>
                </a:solidFill>
                <a:latin typeface="NikoshBAN" pitchFamily="2" charset="0"/>
                <a:cs typeface="NikoshBAN" pitchFamily="2" charset="0"/>
              </a:rPr>
              <a:t> Hide </a:t>
            </a:r>
            <a:r>
              <a:rPr lang="bn-BD" sz="4900" dirty="0">
                <a:solidFill>
                  <a:schemeClr val="tx1"/>
                </a:solidFill>
                <a:latin typeface="NikoshBAN" pitchFamily="2" charset="0"/>
                <a:cs typeface="NikoshBAN" pitchFamily="2" charset="0"/>
              </a:rPr>
              <a:t>করে রাখা হয়েছে। </a:t>
            </a:r>
            <a:endParaRPr lang="en-US" sz="4900" dirty="0">
              <a:solidFill>
                <a:schemeClr val="tx1"/>
              </a:solidFill>
              <a:latin typeface="NikoshBAN" pitchFamily="2" charset="0"/>
              <a:cs typeface="NikoshBAN" pitchFamily="2" charset="0"/>
            </a:endParaRPr>
          </a:p>
        </p:txBody>
      </p:sp>
      <p:sp>
        <p:nvSpPr>
          <p:cNvPr id="5" name="Rectangle 4"/>
          <p:cNvSpPr/>
          <p:nvPr/>
        </p:nvSpPr>
        <p:spPr>
          <a:xfrm>
            <a:off x="346763" y="2743200"/>
            <a:ext cx="9709362" cy="390144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01234" tIns="50617" rIns="101234" bIns="50617" rtlCol="0" anchor="ctr"/>
          <a:lstStyle/>
          <a:p>
            <a:pPr algn="just"/>
            <a:r>
              <a:rPr lang="bn-BD" sz="4000" dirty="0">
                <a:solidFill>
                  <a:schemeClr val="tx1"/>
                </a:solidFill>
                <a:latin typeface="NikoshBAN"/>
                <a:cs typeface="NikoshBAN" pitchFamily="2" charset="0"/>
              </a:rPr>
              <a:t>এই পাঠটি উপস্থাপনের জন্য স্লাইডের নিচে প্রয়োজনীয় নির্দেশনা দেয়া আছে। পাঠটি উপস্থাপনের পূর্বে নির্দেশনাবলী দেখে নিবেন এবং পাঠটি পাঠ্যবইয়ের সাথে মিলিয়ে নিবেন। এক্ষেত্রে শিক্ষক নিজস্ব কৌশল প্রয়োগ করতে পারেন। </a:t>
            </a:r>
            <a:r>
              <a:rPr lang="bn-BD" sz="4000" dirty="0">
                <a:solidFill>
                  <a:schemeClr val="tx1"/>
                </a:solidFill>
                <a:latin typeface="NikoshBAN" pitchFamily="2" charset="0"/>
                <a:cs typeface="NikoshBAN" pitchFamily="2" charset="0"/>
              </a:rPr>
              <a:t>প্রেজেন্টেশনটি </a:t>
            </a:r>
            <a:r>
              <a:rPr lang="en-AU" sz="4000" dirty="0">
                <a:solidFill>
                  <a:schemeClr val="tx1"/>
                </a:solidFill>
                <a:latin typeface="NikoshBAN" pitchFamily="2" charset="0"/>
                <a:cs typeface="NikoshBAN" pitchFamily="2" charset="0"/>
              </a:rPr>
              <a:t>F</a:t>
            </a:r>
            <a:r>
              <a:rPr lang="en-AU" sz="4000" dirty="0">
                <a:solidFill>
                  <a:schemeClr val="tx1"/>
                </a:solidFill>
                <a:latin typeface="Times New Roman" pitchFamily="18" charset="0"/>
                <a:cs typeface="Times New Roman" pitchFamily="18" charset="0"/>
              </a:rPr>
              <a:t>5</a:t>
            </a:r>
            <a:r>
              <a:rPr lang="en-AU" sz="4000" dirty="0">
                <a:solidFill>
                  <a:schemeClr val="tx1"/>
                </a:solidFill>
                <a:latin typeface="NikoshBAN" pitchFamily="2" charset="0"/>
                <a:cs typeface="NikoshBAN" pitchFamily="2" charset="0"/>
              </a:rPr>
              <a:t> Key </a:t>
            </a:r>
            <a:r>
              <a:rPr lang="bn-BD" sz="4000" dirty="0">
                <a:solidFill>
                  <a:schemeClr val="tx1"/>
                </a:solidFill>
                <a:latin typeface="NikoshBAN" pitchFamily="2" charset="0"/>
                <a:cs typeface="NikoshBAN" pitchFamily="2" charset="0"/>
              </a:rPr>
              <a:t>চেপে শুরু করতে পারেন। তাহলে </a:t>
            </a:r>
            <a:r>
              <a:rPr lang="en-AU" sz="4000" dirty="0">
                <a:solidFill>
                  <a:schemeClr val="tx1"/>
                </a:solidFill>
                <a:latin typeface="NikoshBAN" pitchFamily="2" charset="0"/>
                <a:cs typeface="NikoshBAN" pitchFamily="2" charset="0"/>
              </a:rPr>
              <a:t>Hide Slide Show </a:t>
            </a:r>
            <a:r>
              <a:rPr lang="bn-BD" sz="4000" dirty="0">
                <a:solidFill>
                  <a:schemeClr val="tx1"/>
                </a:solidFill>
                <a:latin typeface="NikoshBAN" pitchFamily="2" charset="0"/>
                <a:cs typeface="NikoshBAN" pitchFamily="2" charset="0"/>
              </a:rPr>
              <a:t>করবে না।</a:t>
            </a:r>
            <a:endParaRPr lang="en-AU" sz="4000" dirty="0">
              <a:solidFill>
                <a:schemeClr val="tx1"/>
              </a:solidFill>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A61C99DD-FD43-4D36-8BCF-0C8ACF754FD6}" type="datetime12">
              <a:rPr lang="en-US" smtClean="0"/>
              <a:t>1:04 AM</a:t>
            </a:fld>
            <a:endParaRPr lang="en-US" dirty="0"/>
          </a:p>
        </p:txBody>
      </p:sp>
    </p:spTree>
    <p:extLst>
      <p:ext uri="{BB962C8B-B14F-4D97-AF65-F5344CB8AC3E}">
        <p14:creationId xmlns:p14="http://schemas.microsoft.com/office/powerpoint/2010/main" val="25914713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2514030" y="152400"/>
            <a:ext cx="5354746" cy="1143000"/>
          </a:xfrm>
          <a:prstGeom prst="round2SameRect">
            <a:avLst/>
          </a:prstGeom>
          <a:noFill/>
          <a:ln>
            <a:noFill/>
          </a:ln>
        </p:spPr>
        <p:style>
          <a:lnRef idx="2">
            <a:schemeClr val="accent5"/>
          </a:lnRef>
          <a:fillRef idx="1">
            <a:schemeClr val="lt1"/>
          </a:fillRef>
          <a:effectRef idx="0">
            <a:schemeClr val="accent5"/>
          </a:effectRef>
          <a:fontRef idx="minor">
            <a:schemeClr val="dk1"/>
          </a:fontRef>
        </p:style>
        <p:txBody>
          <a:bodyPr lIns="101242" tIns="50621" rIns="101242" bIns="50621"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88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একক</a:t>
            </a:r>
            <a:r>
              <a:rPr lang="bn-BD" sz="72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 </a:t>
            </a:r>
            <a:r>
              <a:rPr lang="bn-BD" sz="88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কাজ</a:t>
            </a:r>
            <a:endParaRPr lang="en-US" sz="72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3" name="Round Same Side Corner Rectangle 2"/>
          <p:cNvSpPr/>
          <p:nvPr/>
        </p:nvSpPr>
        <p:spPr>
          <a:xfrm>
            <a:off x="1086644" y="2536003"/>
            <a:ext cx="8153400" cy="1442720"/>
          </a:xfrm>
          <a:prstGeom prst="round2SameRect">
            <a:avLst/>
          </a:prstGeom>
          <a:solidFill>
            <a:schemeClr val="bg1">
              <a:lumMod val="95000"/>
            </a:schemeClr>
          </a:solidFill>
          <a:ln w="57150"/>
        </p:spPr>
        <p:style>
          <a:lnRef idx="2">
            <a:schemeClr val="accent2"/>
          </a:lnRef>
          <a:fillRef idx="1">
            <a:schemeClr val="lt1"/>
          </a:fillRef>
          <a:effectRef idx="0">
            <a:schemeClr val="accent2"/>
          </a:effectRef>
          <a:fontRef idx="minor">
            <a:schemeClr val="dk1"/>
          </a:fontRef>
        </p:style>
        <p:txBody>
          <a:bodyPr lIns="101242" tIns="50621" rIns="101242" bIns="50621"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66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ইতিকাফ কী?</a:t>
            </a:r>
            <a:endParaRPr lang="en-US" sz="66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cxnSp>
        <p:nvCxnSpPr>
          <p:cNvPr id="4" name="Straight Connector 3"/>
          <p:cNvCxnSpPr/>
          <p:nvPr/>
        </p:nvCxnSpPr>
        <p:spPr>
          <a:xfrm>
            <a:off x="0" y="1295400"/>
            <a:ext cx="10402888" cy="0"/>
          </a:xfrm>
          <a:prstGeom prst="line">
            <a:avLst/>
          </a:prstGeom>
          <a:ln w="76200">
            <a:solidFill>
              <a:schemeClr val="tx1"/>
            </a:solidFill>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9EF2F2A2-06A5-40B3-BA8B-4D68422911FD}" type="datetime12">
              <a:rPr lang="en-US" smtClean="0"/>
              <a:t>1:04 AM</a:t>
            </a:fld>
            <a:endParaRPr lang="en-US" dirty="0"/>
          </a:p>
        </p:txBody>
      </p:sp>
    </p:spTree>
    <p:extLst>
      <p:ext uri="{BB962C8B-B14F-4D97-AF65-F5344CB8AC3E}">
        <p14:creationId xmlns:p14="http://schemas.microsoft.com/office/powerpoint/2010/main" val="23215972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Md. Yunus Azad\Desktop\Itikaf\bccnews24.com-images11.jpg"/>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858044" y="1303835"/>
            <a:ext cx="8610600" cy="50207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4644" y="6306504"/>
            <a:ext cx="9829800" cy="646434"/>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3200" b="1" dirty="0" smtClean="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এলাকাবাসীর মধ্য থেকে একজন আদায় করলেই আদায় হয়ে যাবে।</a:t>
            </a:r>
            <a:endParaRPr lang="en-US" sz="32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TextBox 4"/>
          <p:cNvSpPr txBox="1"/>
          <p:nvPr/>
        </p:nvSpPr>
        <p:spPr>
          <a:xfrm>
            <a:off x="1029494" y="6324600"/>
            <a:ext cx="8420100" cy="646434"/>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3200" b="1" dirty="0" smtClean="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রমযানের শেষ ১০ দিন ইতিকাফ করা সুন্নাতে মুয়াক্কাদা কিফায়া।</a:t>
            </a:r>
            <a:endParaRPr lang="en-US" sz="32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7" name="TextBox 6"/>
          <p:cNvSpPr txBox="1"/>
          <p:nvPr/>
        </p:nvSpPr>
        <p:spPr>
          <a:xfrm>
            <a:off x="858044" y="6306504"/>
            <a:ext cx="8839200" cy="780260"/>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000" b="1" dirty="0" smtClean="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কেউ আদায় না করলে সকলেই দায়ী হবে।</a:t>
            </a:r>
            <a:endParaRPr lang="en-US" sz="40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cxnSp>
        <p:nvCxnSpPr>
          <p:cNvPr id="6" name="Straight Connector 5"/>
          <p:cNvCxnSpPr/>
          <p:nvPr/>
        </p:nvCxnSpPr>
        <p:spPr>
          <a:xfrm>
            <a:off x="0" y="1066801"/>
            <a:ext cx="10402888" cy="0"/>
          </a:xfrm>
          <a:prstGeom prst="line">
            <a:avLst/>
          </a:prstGeom>
          <a:ln w="76200">
            <a:solidFill>
              <a:schemeClr val="tx1"/>
            </a:solidFill>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29644" y="134830"/>
            <a:ext cx="6019800" cy="1008170"/>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5900" b="1" dirty="0" smtClean="0">
                <a:solidFill>
                  <a:schemeClr val="tx1"/>
                </a:solidFill>
                <a:latin typeface="NikoshBAN" pitchFamily="2" charset="0"/>
                <a:cs typeface="NikoshBAN" pitchFamily="2" charset="0"/>
              </a:rPr>
              <a:t>ইতিকাফ এর ফযিলত</a:t>
            </a:r>
            <a:endParaRPr lang="en-US" sz="5900" b="1" dirty="0">
              <a:solidFill>
                <a:schemeClr val="tx1"/>
              </a:solidFill>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F0F56822-EFE7-488C-8087-FFE7A1BFF0C3}" type="datetime12">
              <a:rPr lang="en-US" smtClean="0"/>
              <a:t>1:04 AM</a:t>
            </a:fld>
            <a:endParaRPr lang="en-US" dirty="0"/>
          </a:p>
        </p:txBody>
      </p:sp>
    </p:spTree>
    <p:extLst>
      <p:ext uri="{BB962C8B-B14F-4D97-AF65-F5344CB8AC3E}">
        <p14:creationId xmlns:p14="http://schemas.microsoft.com/office/powerpoint/2010/main" val="19571708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 fill="hold"/>
                                        <p:tgtEl>
                                          <p:spTgt spid="3075"/>
                                        </p:tgtEl>
                                        <p:attrNameLst>
                                          <p:attrName>ppt_w</p:attrName>
                                        </p:attrNameLst>
                                      </p:cBhvr>
                                      <p:tavLst>
                                        <p:tav tm="0">
                                          <p:val>
                                            <p:fltVal val="0"/>
                                          </p:val>
                                        </p:tav>
                                        <p:tav tm="100000">
                                          <p:val>
                                            <p:strVal val="#ppt_w"/>
                                          </p:val>
                                        </p:tav>
                                      </p:tavLst>
                                    </p:anim>
                                    <p:anim calcmode="lin" valueType="num">
                                      <p:cBhvr>
                                        <p:cTn id="8" dur="500" fill="hold"/>
                                        <p:tgtEl>
                                          <p:spTgt spid="3075"/>
                                        </p:tgtEl>
                                        <p:attrNameLst>
                                          <p:attrName>ppt_h</p:attrName>
                                        </p:attrNameLst>
                                      </p:cBhvr>
                                      <p:tavLst>
                                        <p:tav tm="0">
                                          <p:val>
                                            <p:fltVal val="0"/>
                                          </p:val>
                                        </p:tav>
                                        <p:tav tm="100000">
                                          <p:val>
                                            <p:strVal val="#ppt_h"/>
                                          </p:val>
                                        </p:tav>
                                      </p:tavLst>
                                    </p:anim>
                                    <p:animEffect transition="in" filter="fade">
                                      <p:cBhvr>
                                        <p:cTn id="9" dur="500"/>
                                        <p:tgtEl>
                                          <p:spTgt spid="307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1" nodeType="clickEffect">
                                  <p:stCondLst>
                                    <p:cond delay="0"/>
                                  </p:stCondLst>
                                  <p:childTnLst>
                                    <p:anim calcmode="lin" valueType="num">
                                      <p:cBhvr>
                                        <p:cTn id="20" dur="500"/>
                                        <p:tgtEl>
                                          <p:spTgt spid="5"/>
                                        </p:tgtEl>
                                        <p:attrNameLst>
                                          <p:attrName>ppt_w</p:attrName>
                                        </p:attrNameLst>
                                      </p:cBhvr>
                                      <p:tavLst>
                                        <p:tav tm="0">
                                          <p:val>
                                            <p:strVal val="ppt_w"/>
                                          </p:val>
                                        </p:tav>
                                        <p:tav tm="100000">
                                          <p:val>
                                            <p:fltVal val="0"/>
                                          </p:val>
                                        </p:tav>
                                      </p:tavLst>
                                    </p:anim>
                                    <p:anim calcmode="lin" valueType="num">
                                      <p:cBhvr>
                                        <p:cTn id="21" dur="500"/>
                                        <p:tgtEl>
                                          <p:spTgt spid="5"/>
                                        </p:tgtEl>
                                        <p:attrNameLst>
                                          <p:attrName>ppt_h</p:attrName>
                                        </p:attrNameLst>
                                      </p:cBhvr>
                                      <p:tavLst>
                                        <p:tav tm="0">
                                          <p:val>
                                            <p:strVal val="ppt_h"/>
                                          </p:val>
                                        </p:tav>
                                        <p:tav tm="100000">
                                          <p:val>
                                            <p:fltVal val="0"/>
                                          </p:val>
                                        </p:tav>
                                      </p:tavLst>
                                    </p:anim>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1" nodeType="clickEffect">
                                  <p:stCondLst>
                                    <p:cond delay="0"/>
                                  </p:stCondLst>
                                  <p:childTnLst>
                                    <p:anim calcmode="lin" valueType="num">
                                      <p:cBhvr>
                                        <p:cTn id="34" dur="500"/>
                                        <p:tgtEl>
                                          <p:spTgt spid="4"/>
                                        </p:tgtEl>
                                        <p:attrNameLst>
                                          <p:attrName>ppt_w</p:attrName>
                                        </p:attrNameLst>
                                      </p:cBhvr>
                                      <p:tavLst>
                                        <p:tav tm="0">
                                          <p:val>
                                            <p:strVal val="ppt_w"/>
                                          </p:val>
                                        </p:tav>
                                        <p:tav tm="100000">
                                          <p:val>
                                            <p:fltVal val="0"/>
                                          </p:val>
                                        </p:tav>
                                      </p:tavLst>
                                    </p:anim>
                                    <p:anim calcmode="lin" valueType="num">
                                      <p:cBhvr>
                                        <p:cTn id="35" dur="500"/>
                                        <p:tgtEl>
                                          <p:spTgt spid="4"/>
                                        </p:tgtEl>
                                        <p:attrNameLst>
                                          <p:attrName>ppt_h</p:attrName>
                                        </p:attrNameLst>
                                      </p:cBhvr>
                                      <p:tavLst>
                                        <p:tav tm="0">
                                          <p:val>
                                            <p:strVal val="ppt_h"/>
                                          </p:val>
                                        </p:tav>
                                        <p:tav tm="100000">
                                          <p:val>
                                            <p:fltVal val="0"/>
                                          </p:val>
                                        </p:tav>
                                      </p:tavLst>
                                    </p:anim>
                                    <p:animEffect transition="out" filter="fade">
                                      <p:cBhvr>
                                        <p:cTn id="36" dur="500"/>
                                        <p:tgtEl>
                                          <p:spTgt spid="4"/>
                                        </p:tgtEl>
                                      </p:cBhvr>
                                    </p:animEffect>
                                    <p:set>
                                      <p:cBhvr>
                                        <p:cTn id="37" dur="1" fill="hold">
                                          <p:stCondLst>
                                            <p:cond delay="499"/>
                                          </p:stCondLst>
                                        </p:cTn>
                                        <p:tgtEl>
                                          <p:spTgt spid="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d. Yunus Azad\Desktop\Itikaf\lailatul-qadr-590x393-590x3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4" y="1143000"/>
            <a:ext cx="4953000" cy="5867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5201444" y="2286000"/>
            <a:ext cx="4876800" cy="475696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Ø"/>
            </a:pPr>
            <a:r>
              <a:rPr lang="bn-BD" sz="3200" dirty="0">
                <a:solidFill>
                  <a:schemeClr val="accent6">
                    <a:lumMod val="50000"/>
                  </a:schemeClr>
                </a:solidFill>
                <a:latin typeface="NikoshBAN" pitchFamily="2" charset="0"/>
                <a:cs typeface="NikoshBAN" pitchFamily="2" charset="0"/>
              </a:rPr>
              <a:t> </a:t>
            </a:r>
            <a:r>
              <a:rPr lang="bn-BD" sz="3200" dirty="0" smtClean="0">
                <a:solidFill>
                  <a:schemeClr val="accent6">
                    <a:lumMod val="50000"/>
                  </a:schemeClr>
                </a:solidFill>
                <a:latin typeface="NikoshBAN" pitchFamily="2" charset="0"/>
                <a:cs typeface="NikoshBAN" pitchFamily="2" charset="0"/>
              </a:rPr>
              <a:t> আল্লাহর ইবাদতে মশগুল হয়।</a:t>
            </a:r>
          </a:p>
          <a:p>
            <a:pPr marL="571500" indent="-571500">
              <a:buFont typeface="Wingdings" pitchFamily="2" charset="2"/>
              <a:buChar char="Ø"/>
            </a:pPr>
            <a:r>
              <a:rPr lang="bn-BD" sz="3200" dirty="0" smtClean="0">
                <a:solidFill>
                  <a:schemeClr val="accent6">
                    <a:lumMod val="50000"/>
                  </a:schemeClr>
                </a:solidFill>
                <a:latin typeface="NikoshBAN" pitchFamily="2" charset="0"/>
                <a:cs typeface="NikoshBAN" pitchFamily="2" charset="0"/>
              </a:rPr>
              <a:t>অনর্থক কথাবার্তা ও যাবতীয় পাপ থেকে বেঁচে থাকে।</a:t>
            </a:r>
          </a:p>
          <a:p>
            <a:pPr marL="571500" indent="-571500">
              <a:buFont typeface="Wingdings" pitchFamily="2" charset="2"/>
              <a:buChar char="Ø"/>
            </a:pPr>
            <a:r>
              <a:rPr lang="bn-BD" sz="2800" dirty="0" smtClean="0">
                <a:solidFill>
                  <a:schemeClr val="accent6">
                    <a:lumMod val="50000"/>
                  </a:schemeClr>
                </a:solidFill>
                <a:latin typeface="NikoshBAN" pitchFamily="2" charset="0"/>
                <a:cs typeface="NikoshBAN" pitchFamily="2" charset="0"/>
              </a:rPr>
              <a:t>আল্লাহর সাথে মনের সম্পর্ক দৃঢ় হয়।</a:t>
            </a:r>
            <a:endParaRPr lang="bn-BD" sz="2800" dirty="0">
              <a:solidFill>
                <a:schemeClr val="accent6">
                  <a:lumMod val="50000"/>
                </a:schemeClr>
              </a:solidFill>
              <a:latin typeface="NikoshBAN" pitchFamily="2" charset="0"/>
              <a:cs typeface="NikoshBAN" pitchFamily="2" charset="0"/>
            </a:endParaRPr>
          </a:p>
          <a:p>
            <a:pPr marL="571500" indent="-571500">
              <a:buFont typeface="Wingdings" pitchFamily="2" charset="2"/>
              <a:buChar char="Ø"/>
            </a:pPr>
            <a:r>
              <a:rPr lang="bn-BD" sz="2800" dirty="0" smtClean="0">
                <a:solidFill>
                  <a:schemeClr val="accent6">
                    <a:lumMod val="50000"/>
                  </a:schemeClr>
                </a:solidFill>
                <a:latin typeface="NikoshBAN" pitchFamily="2" charset="0"/>
                <a:cs typeface="NikoshBAN" pitchFamily="2" charset="0"/>
              </a:rPr>
              <a:t>আল্লাহর ভীতি গভীরভাবে সৃষ্টি</a:t>
            </a:r>
            <a:r>
              <a:rPr lang="en-US" sz="2800" dirty="0" smtClean="0">
                <a:solidFill>
                  <a:schemeClr val="accent6">
                    <a:lumMod val="50000"/>
                  </a:schemeClr>
                </a:solidFill>
                <a:latin typeface="NikoshBAN" pitchFamily="2" charset="0"/>
                <a:cs typeface="NikoshBAN" pitchFamily="2" charset="0"/>
              </a:rPr>
              <a:t> </a:t>
            </a:r>
            <a:r>
              <a:rPr lang="bn-BD" sz="2800" dirty="0" smtClean="0">
                <a:solidFill>
                  <a:schemeClr val="accent6">
                    <a:lumMod val="50000"/>
                  </a:schemeClr>
                </a:solidFill>
                <a:latin typeface="NikoshBAN" pitchFamily="2" charset="0"/>
                <a:cs typeface="NikoshBAN" pitchFamily="2" charset="0"/>
              </a:rPr>
              <a:t>হয়।</a:t>
            </a:r>
          </a:p>
          <a:p>
            <a:pPr marL="571500" indent="-571500">
              <a:buFont typeface="Wingdings" pitchFamily="2" charset="2"/>
              <a:buChar char="Ø"/>
            </a:pPr>
            <a:r>
              <a:rPr lang="bn-BD" sz="3200" dirty="0" smtClean="0">
                <a:solidFill>
                  <a:schemeClr val="accent6">
                    <a:lumMod val="50000"/>
                  </a:schemeClr>
                </a:solidFill>
                <a:latin typeface="NikoshBAN" pitchFamily="2" charset="0"/>
                <a:cs typeface="NikoshBAN" pitchFamily="2" charset="0"/>
              </a:rPr>
              <a:t>দুনিয়ার চাকচিক্য হতে দূরে থাকতে পারে।</a:t>
            </a:r>
          </a:p>
          <a:p>
            <a:pPr marL="571500" indent="-571500">
              <a:buFont typeface="Wingdings" pitchFamily="2" charset="2"/>
              <a:buChar char="Ø"/>
            </a:pPr>
            <a:r>
              <a:rPr lang="bn-BD" sz="3200" dirty="0" smtClean="0">
                <a:solidFill>
                  <a:schemeClr val="accent6">
                    <a:lumMod val="50000"/>
                  </a:schemeClr>
                </a:solidFill>
                <a:latin typeface="NikoshBAN" pitchFamily="2" charset="0"/>
                <a:cs typeface="NikoshBAN" pitchFamily="2" charset="0"/>
              </a:rPr>
              <a:t>ইবাদতে মনে শান্তি আসে।</a:t>
            </a:r>
            <a:endParaRPr lang="en-US" sz="3200" dirty="0" smtClean="0">
              <a:solidFill>
                <a:schemeClr val="accent6">
                  <a:lumMod val="50000"/>
                </a:schemeClr>
              </a:solidFill>
              <a:latin typeface="NikoshBAN" pitchFamily="2" charset="0"/>
              <a:cs typeface="NikoshBAN" pitchFamily="2" charset="0"/>
            </a:endParaRPr>
          </a:p>
          <a:p>
            <a:pPr marL="571500" indent="-571500">
              <a:buFont typeface="Wingdings" pitchFamily="2" charset="2"/>
              <a:buChar char="Ø"/>
            </a:pPr>
            <a:r>
              <a:rPr lang="bn-BD" sz="2800" dirty="0" smtClean="0">
                <a:solidFill>
                  <a:schemeClr val="accent6">
                    <a:lumMod val="50000"/>
                  </a:schemeClr>
                </a:solidFill>
                <a:latin typeface="NikoshBAN" pitchFamily="2" charset="0"/>
                <a:cs typeface="NikoshBAN" pitchFamily="2" charset="0"/>
              </a:rPr>
              <a:t>লাইলাতুল কদর লাভের সৌভাগ্য হয়</a:t>
            </a:r>
            <a:r>
              <a:rPr lang="bn-BD" sz="2800" dirty="0">
                <a:solidFill>
                  <a:schemeClr val="accent6">
                    <a:lumMod val="50000"/>
                  </a:schemeClr>
                </a:solidFill>
                <a:latin typeface="NikoshBAN" pitchFamily="2" charset="0"/>
                <a:cs typeface="NikoshBAN" pitchFamily="2" charset="0"/>
              </a:rPr>
              <a:t>।</a:t>
            </a:r>
            <a:endParaRPr lang="bn-BD" sz="2800" dirty="0" smtClean="0">
              <a:solidFill>
                <a:schemeClr val="accent6">
                  <a:lumMod val="50000"/>
                </a:schemeClr>
              </a:solidFill>
              <a:latin typeface="NikoshBAN" pitchFamily="2" charset="0"/>
              <a:cs typeface="NikoshBAN" pitchFamily="2" charset="0"/>
            </a:endParaRPr>
          </a:p>
        </p:txBody>
      </p:sp>
      <p:sp>
        <p:nvSpPr>
          <p:cNvPr id="4" name="TextBox 3"/>
          <p:cNvSpPr txBox="1"/>
          <p:nvPr/>
        </p:nvSpPr>
        <p:spPr>
          <a:xfrm>
            <a:off x="5201444" y="1044316"/>
            <a:ext cx="4876800" cy="923330"/>
          </a:xfrm>
          <a:prstGeom prst="wedgeRectCallout">
            <a:avLst>
              <a:gd name="adj1" fmla="val -22817"/>
              <a:gd name="adj2" fmla="val 83605"/>
            </a:avLst>
          </a:prstGeom>
          <a:blipFill>
            <a:blip r:embed="rId4"/>
            <a:tile tx="0" ty="0" sx="100000" sy="100000" flip="none" algn="tl"/>
          </a:blipFill>
          <a:ln w="38100">
            <a:solidFill>
              <a:schemeClr val="tx1"/>
            </a:solidFill>
          </a:ln>
        </p:spPr>
        <p:txBody>
          <a:bodyPr wrap="square" rtlCol="0">
            <a:spAutoFit/>
          </a:bodyPr>
          <a:lstStyle/>
          <a:p>
            <a:pPr algn="ctr"/>
            <a:r>
              <a:rPr lang="bn-BD" sz="5400" dirty="0" smtClean="0">
                <a:solidFill>
                  <a:srgbClr val="0070C0"/>
                </a:solidFill>
                <a:latin typeface="NikoshBAN" pitchFamily="2" charset="0"/>
                <a:cs typeface="NikoshBAN" pitchFamily="2" charset="0"/>
              </a:rPr>
              <a:t>ইতিকাফকারী</a:t>
            </a:r>
            <a:endParaRPr lang="en-US" sz="5400" dirty="0">
              <a:solidFill>
                <a:srgbClr val="0070C0"/>
              </a:solidFill>
              <a:latin typeface="NikoshBAN" pitchFamily="2" charset="0"/>
              <a:cs typeface="NikoshBAN" pitchFamily="2" charset="0"/>
            </a:endParaRPr>
          </a:p>
        </p:txBody>
      </p:sp>
      <p:cxnSp>
        <p:nvCxnSpPr>
          <p:cNvPr id="5" name="Straight Connector 4"/>
          <p:cNvCxnSpPr/>
          <p:nvPr/>
        </p:nvCxnSpPr>
        <p:spPr>
          <a:xfrm>
            <a:off x="0" y="1066801"/>
            <a:ext cx="10402888" cy="0"/>
          </a:xfrm>
          <a:prstGeom prst="line">
            <a:avLst/>
          </a:prstGeom>
          <a:ln w="76200">
            <a:solidFill>
              <a:schemeClr val="tx1"/>
            </a:solidFill>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29644" y="134830"/>
            <a:ext cx="6019800" cy="1008170"/>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5900" b="1" dirty="0" smtClean="0">
                <a:solidFill>
                  <a:schemeClr val="tx1"/>
                </a:solidFill>
                <a:latin typeface="NikoshBAN" pitchFamily="2" charset="0"/>
                <a:cs typeface="NikoshBAN" pitchFamily="2" charset="0"/>
              </a:rPr>
              <a:t>ইতিকাফ এর ফযিলত</a:t>
            </a:r>
            <a:endParaRPr lang="en-US" sz="5900" b="1" dirty="0">
              <a:solidFill>
                <a:schemeClr val="tx1"/>
              </a:solidFill>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AE3CA428-B0E8-4FCB-9585-1EC5313CF620}" type="datetime12">
              <a:rPr lang="en-US" smtClean="0"/>
              <a:t>1:04 AM</a:t>
            </a:fld>
            <a:endParaRPr lang="en-US" dirty="0"/>
          </a:p>
        </p:txBody>
      </p:sp>
    </p:spTree>
    <p:extLst>
      <p:ext uri="{BB962C8B-B14F-4D97-AF65-F5344CB8AC3E}">
        <p14:creationId xmlns:p14="http://schemas.microsoft.com/office/powerpoint/2010/main" val="1559550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p:cTn id="2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5" dur="500"/>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p:cTn id="4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2" dur="5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9" dur="500"/>
                                        <p:tgtEl>
                                          <p:spTgt spid="3">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 calcmode="lin" valueType="num">
                                      <p:cBhvr>
                                        <p:cTn id="5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56" dur="500"/>
                                        <p:tgtEl>
                                          <p:spTgt spid="3">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 calcmode="lin" valueType="num">
                                      <p:cBhvr>
                                        <p:cTn id="6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63" dur="500"/>
                                        <p:tgtEl>
                                          <p:spTgt spid="3">
                                            <p:txEl>
                                              <p:pRg st="5" end="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3">
                                            <p:txEl>
                                              <p:pRg st="6" end="6"/>
                                            </p:txEl>
                                          </p:spTgt>
                                        </p:tgtEl>
                                        <p:attrNameLst>
                                          <p:attrName>style.visibility</p:attrName>
                                        </p:attrNameLst>
                                      </p:cBhvr>
                                      <p:to>
                                        <p:strVal val="visible"/>
                                      </p:to>
                                    </p:set>
                                    <p:anim calcmode="lin" valueType="num">
                                      <p:cBhvr>
                                        <p:cTn id="6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7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7644" y="1066800"/>
            <a:ext cx="4876800" cy="923330"/>
          </a:xfrm>
          <a:prstGeom prst="wedgeRectCallout">
            <a:avLst>
              <a:gd name="adj1" fmla="val -21280"/>
              <a:gd name="adj2" fmla="val 104710"/>
            </a:avLst>
          </a:prstGeom>
          <a:blipFill>
            <a:blip r:embed="rId3"/>
            <a:tile tx="0" ty="0" sx="100000" sy="100000" flip="none" algn="tl"/>
          </a:blipFill>
          <a:ln w="38100">
            <a:solidFill>
              <a:schemeClr val="tx1"/>
            </a:solidFill>
          </a:ln>
        </p:spPr>
        <p:txBody>
          <a:bodyPr wrap="square" rtlCol="0">
            <a:spAutoFit/>
          </a:bodyPr>
          <a:lstStyle/>
          <a:p>
            <a:pPr algn="ctr"/>
            <a:r>
              <a:rPr lang="bn-BD" sz="5400" dirty="0" smtClean="0">
                <a:solidFill>
                  <a:srgbClr val="0070C0"/>
                </a:solidFill>
                <a:latin typeface="NikoshBAN" pitchFamily="2" charset="0"/>
                <a:cs typeface="NikoshBAN" pitchFamily="2" charset="0"/>
              </a:rPr>
              <a:t>হাদিসে আছে-</a:t>
            </a:r>
            <a:endParaRPr lang="en-US" sz="5400" dirty="0">
              <a:solidFill>
                <a:srgbClr val="0070C0"/>
              </a:solidFill>
              <a:latin typeface="NikoshBAN" pitchFamily="2" charset="0"/>
              <a:cs typeface="NikoshBAN" pitchFamily="2" charset="0"/>
            </a:endParaRPr>
          </a:p>
        </p:txBody>
      </p:sp>
      <p:sp>
        <p:nvSpPr>
          <p:cNvPr id="3" name="Rectangle 2"/>
          <p:cNvSpPr/>
          <p:nvPr/>
        </p:nvSpPr>
        <p:spPr>
          <a:xfrm>
            <a:off x="5352309" y="2514600"/>
            <a:ext cx="4802135" cy="44958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accent6">
                    <a:lumMod val="50000"/>
                  </a:schemeClr>
                </a:solidFill>
                <a:latin typeface="NikoshBAN" pitchFamily="2" charset="0"/>
                <a:cs typeface="NikoshBAN" pitchFamily="2" charset="0"/>
              </a:rPr>
              <a:t>রাসুলুল্লাহ (সাঃ) প্রতি রমযানের শেষ দশ দিন ইতিকাফ করতেন। মহানবি (সাঃ) এর মৃত্যুর পর তাঁর বিবিগণও এ নিয়ম পালন করেন। </a:t>
            </a:r>
            <a:r>
              <a:rPr lang="bn-BD" sz="3600" dirty="0" smtClean="0">
                <a:solidFill>
                  <a:schemeClr val="accent6">
                    <a:lumMod val="50000"/>
                  </a:schemeClr>
                </a:solidFill>
                <a:latin typeface="NikoshBAN" pitchFamily="2" charset="0"/>
                <a:cs typeface="NikoshBAN" pitchFamily="2" charset="0"/>
              </a:rPr>
              <a:t>(বুখারি)</a:t>
            </a:r>
          </a:p>
        </p:txBody>
      </p:sp>
      <p:pic>
        <p:nvPicPr>
          <p:cNvPr id="1026" name="Picture 2" descr="C:\Users\Md. Yunus Azad\Desktop\muslim-woman-pray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979" y="1066800"/>
            <a:ext cx="5027665" cy="594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0" y="1066801"/>
            <a:ext cx="10402888" cy="0"/>
          </a:xfrm>
          <a:prstGeom prst="line">
            <a:avLst/>
          </a:prstGeom>
          <a:ln w="76200">
            <a:solidFill>
              <a:schemeClr val="tx1"/>
            </a:solidFill>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29644" y="134830"/>
            <a:ext cx="6019800" cy="1008170"/>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5900" b="1" dirty="0" smtClean="0">
                <a:solidFill>
                  <a:schemeClr val="tx1"/>
                </a:solidFill>
                <a:latin typeface="NikoshBAN" pitchFamily="2" charset="0"/>
                <a:cs typeface="NikoshBAN" pitchFamily="2" charset="0"/>
              </a:rPr>
              <a:t>ইতিকাফ এর ফযিলত</a:t>
            </a:r>
            <a:endParaRPr lang="en-US" sz="5900" b="1" dirty="0">
              <a:solidFill>
                <a:schemeClr val="tx1"/>
              </a:solidFill>
              <a:latin typeface="NikoshBAN" pitchFamily="2" charset="0"/>
              <a:cs typeface="NikoshBAN" pitchFamily="2" charset="0"/>
            </a:endParaRPr>
          </a:p>
        </p:txBody>
      </p:sp>
      <p:sp>
        <p:nvSpPr>
          <p:cNvPr id="4" name="Date Placeholder 3"/>
          <p:cNvSpPr>
            <a:spLocks noGrp="1"/>
          </p:cNvSpPr>
          <p:nvPr>
            <p:ph type="dt" sz="half" idx="10"/>
          </p:nvPr>
        </p:nvSpPr>
        <p:spPr/>
        <p:txBody>
          <a:bodyPr/>
          <a:lstStyle/>
          <a:p>
            <a:fld id="{01DA04DD-78F4-45A0-AB75-7160D4301575}" type="datetime12">
              <a:rPr lang="en-US" smtClean="0"/>
              <a:t>1:04 AM</a:t>
            </a:fld>
            <a:endParaRPr lang="en-US" dirty="0"/>
          </a:p>
        </p:txBody>
      </p:sp>
    </p:spTree>
    <p:extLst>
      <p:ext uri="{BB962C8B-B14F-4D97-AF65-F5344CB8AC3E}">
        <p14:creationId xmlns:p14="http://schemas.microsoft.com/office/powerpoint/2010/main" val="653648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0307"/>
          <a:stretch/>
        </p:blipFill>
        <p:spPr>
          <a:xfrm>
            <a:off x="1543844" y="1249921"/>
            <a:ext cx="7543800" cy="50746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272036" y="6324600"/>
            <a:ext cx="9829800" cy="646434"/>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3200" b="1" dirty="0" smtClean="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রমযান মাসে লাইলাতুল কদর নামে একটি বরকতময় রাত আছে।</a:t>
            </a:r>
            <a:endParaRPr lang="en-US" sz="32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cxnSp>
        <p:nvCxnSpPr>
          <p:cNvPr id="5" name="Straight Connector 4"/>
          <p:cNvCxnSpPr/>
          <p:nvPr/>
        </p:nvCxnSpPr>
        <p:spPr>
          <a:xfrm>
            <a:off x="0" y="1066801"/>
            <a:ext cx="10402888" cy="0"/>
          </a:xfrm>
          <a:prstGeom prst="line">
            <a:avLst/>
          </a:prstGeom>
          <a:ln w="76200">
            <a:solidFill>
              <a:schemeClr val="tx1"/>
            </a:solidFill>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p>
            <a:fld id="{2C443666-CEA1-47EE-9959-223346E7430C}" type="datetime12">
              <a:rPr lang="en-US" smtClean="0"/>
              <a:t>1:04 AM</a:t>
            </a:fld>
            <a:endParaRPr lang="en-US"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tretch/>
        </p:blipFill>
        <p:spPr>
          <a:xfrm>
            <a:off x="1467644" y="1244600"/>
            <a:ext cx="7543800" cy="5029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286544" y="6248400"/>
            <a:ext cx="9829800" cy="847173"/>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400" b="1" dirty="0" smtClean="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এ রাত হাজার মাস অপেক্ষাও উত্তম।</a:t>
            </a:r>
            <a:endParaRPr lang="en-US" sz="44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9" name="Rectangle 8"/>
          <p:cNvSpPr/>
          <p:nvPr/>
        </p:nvSpPr>
        <p:spPr>
          <a:xfrm>
            <a:off x="5811044" y="1090656"/>
            <a:ext cx="4343400" cy="599594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BAN" pitchFamily="2" charset="0"/>
                <a:cs typeface="NikoshBAN" pitchFamily="2" charset="0"/>
              </a:rPr>
              <a:t>রমযানের শেষ দশ দিনের বিজোড় রাতে (২১, ২৩, ২৫, ২৭ ও ২৯ তারিখ) </a:t>
            </a:r>
            <a:r>
              <a:rPr lang="bn-BD" sz="4800" dirty="0" smtClean="0">
                <a:solidFill>
                  <a:srgbClr val="002060"/>
                </a:solidFill>
                <a:latin typeface="NikoshBAN" pitchFamily="2" charset="0"/>
                <a:cs typeface="NikoshBAN" pitchFamily="2" charset="0"/>
              </a:rPr>
              <a:t>লাইলাতুল কদর খুঁজতে মহানবি (সাঃ) নির্দেশ দিয়েছেন।</a:t>
            </a:r>
            <a:endParaRPr lang="bn-BD" sz="4000" dirty="0" smtClean="0">
              <a:solidFill>
                <a:srgbClr val="002060"/>
              </a:solidFill>
              <a:latin typeface="NikoshBAN" pitchFamily="2" charset="0"/>
              <a:cs typeface="NikoshBAN" pitchFamily="2" charset="0"/>
            </a:endParaRPr>
          </a:p>
        </p:txBody>
      </p:sp>
      <p:pic>
        <p:nvPicPr>
          <p:cNvPr id="10" name="Picture 2" descr="C:\Users\Md. Yunus Azad\Desktop\Mobile pic\pray-blog.dawntravel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4" y="3810000"/>
            <a:ext cx="54864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Md. Yunus Azad\Desktop\Mobile pic\Ramadan-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44" y="1090656"/>
            <a:ext cx="5486400" cy="27193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229644" y="134830"/>
            <a:ext cx="6019800" cy="1008170"/>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5900" b="1" dirty="0" smtClean="0">
                <a:solidFill>
                  <a:schemeClr val="tx1"/>
                </a:solidFill>
                <a:latin typeface="NikoshBAN" pitchFamily="2" charset="0"/>
                <a:cs typeface="NikoshBAN" pitchFamily="2" charset="0"/>
              </a:rPr>
              <a:t>ইতিকাফ এর ফযিলত</a:t>
            </a:r>
            <a:endParaRPr lang="en-US" sz="59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9634678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2"/>
                                        </p:tgtEl>
                                        <p:attrNameLst>
                                          <p:attrName>ppt_w</p:attrName>
                                        </p:attrNameLst>
                                      </p:cBhvr>
                                      <p:tavLst>
                                        <p:tav tm="0">
                                          <p:val>
                                            <p:strVal val="ppt_w"/>
                                          </p:val>
                                        </p:tav>
                                        <p:tav tm="100000">
                                          <p:val>
                                            <p:fltVal val="0"/>
                                          </p:val>
                                        </p:tav>
                                      </p:tavLst>
                                    </p:anim>
                                    <p:anim calcmode="lin" valueType="num">
                                      <p:cBhvr>
                                        <p:cTn id="21" dur="500"/>
                                        <p:tgtEl>
                                          <p:spTgt spid="2"/>
                                        </p:tgtEl>
                                        <p:attrNameLst>
                                          <p:attrName>ppt_h</p:attrName>
                                        </p:attrNameLst>
                                      </p:cBhvr>
                                      <p:tavLst>
                                        <p:tav tm="0">
                                          <p:val>
                                            <p:strVal val="ppt_h"/>
                                          </p:val>
                                        </p:tav>
                                        <p:tav tm="100000">
                                          <p:val>
                                            <p:fltVal val="0"/>
                                          </p:val>
                                        </p:tav>
                                      </p:tavLst>
                                    </p:anim>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53" presetClass="exit" presetSubtype="32" fill="hold" grpId="1" nodeType="withEffect">
                                  <p:stCondLst>
                                    <p:cond delay="0"/>
                                  </p:stCondLst>
                                  <p:childTnLst>
                                    <p:anim calcmode="lin" valueType="num">
                                      <p:cBhvr>
                                        <p:cTn id="25" dur="500"/>
                                        <p:tgtEl>
                                          <p:spTgt spid="3"/>
                                        </p:tgtEl>
                                        <p:attrNameLst>
                                          <p:attrName>ppt_w</p:attrName>
                                        </p:attrNameLst>
                                      </p:cBhvr>
                                      <p:tavLst>
                                        <p:tav tm="0">
                                          <p:val>
                                            <p:strVal val="ppt_w"/>
                                          </p:val>
                                        </p:tav>
                                        <p:tav tm="100000">
                                          <p:val>
                                            <p:fltVal val="0"/>
                                          </p:val>
                                        </p:tav>
                                      </p:tavLst>
                                    </p:anim>
                                    <p:anim calcmode="lin" valueType="num">
                                      <p:cBhvr>
                                        <p:cTn id="26" dur="500"/>
                                        <p:tgtEl>
                                          <p:spTgt spid="3"/>
                                        </p:tgtEl>
                                        <p:attrNameLst>
                                          <p:attrName>ppt_h</p:attrName>
                                        </p:attrNameLst>
                                      </p:cBhvr>
                                      <p:tavLst>
                                        <p:tav tm="0">
                                          <p:val>
                                            <p:strVal val="ppt_h"/>
                                          </p:val>
                                        </p:tav>
                                        <p:tav tm="100000">
                                          <p:val>
                                            <p:fltVal val="0"/>
                                          </p:val>
                                        </p:tav>
                                      </p:tavLst>
                                    </p:anim>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xit" presetSubtype="32" fill="hold" nodeType="clickEffect">
                                  <p:stCondLst>
                                    <p:cond delay="0"/>
                                  </p:stCondLst>
                                  <p:childTnLst>
                                    <p:anim calcmode="lin" valueType="num">
                                      <p:cBhvr>
                                        <p:cTn id="46" dur="500"/>
                                        <p:tgtEl>
                                          <p:spTgt spid="7"/>
                                        </p:tgtEl>
                                        <p:attrNameLst>
                                          <p:attrName>ppt_w</p:attrName>
                                        </p:attrNameLst>
                                      </p:cBhvr>
                                      <p:tavLst>
                                        <p:tav tm="0">
                                          <p:val>
                                            <p:strVal val="ppt_w"/>
                                          </p:val>
                                        </p:tav>
                                        <p:tav tm="100000">
                                          <p:val>
                                            <p:fltVal val="0"/>
                                          </p:val>
                                        </p:tav>
                                      </p:tavLst>
                                    </p:anim>
                                    <p:anim calcmode="lin" valueType="num">
                                      <p:cBhvr>
                                        <p:cTn id="47" dur="500"/>
                                        <p:tgtEl>
                                          <p:spTgt spid="7"/>
                                        </p:tgtEl>
                                        <p:attrNameLst>
                                          <p:attrName>ppt_h</p:attrName>
                                        </p:attrNameLst>
                                      </p:cBhvr>
                                      <p:tavLst>
                                        <p:tav tm="0">
                                          <p:val>
                                            <p:strVal val="ppt_h"/>
                                          </p:val>
                                        </p:tav>
                                        <p:tav tm="100000">
                                          <p:val>
                                            <p:fltVal val="0"/>
                                          </p:val>
                                        </p:tav>
                                      </p:tavLst>
                                    </p:anim>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par>
                                <p:cTn id="50" presetID="53" presetClass="exit" presetSubtype="32" fill="hold" grpId="1" nodeType="withEffect">
                                  <p:stCondLst>
                                    <p:cond delay="0"/>
                                  </p:stCondLst>
                                  <p:childTnLst>
                                    <p:anim calcmode="lin" valueType="num">
                                      <p:cBhvr>
                                        <p:cTn id="51" dur="500"/>
                                        <p:tgtEl>
                                          <p:spTgt spid="8"/>
                                        </p:tgtEl>
                                        <p:attrNameLst>
                                          <p:attrName>ppt_w</p:attrName>
                                        </p:attrNameLst>
                                      </p:cBhvr>
                                      <p:tavLst>
                                        <p:tav tm="0">
                                          <p:val>
                                            <p:strVal val="ppt_w"/>
                                          </p:val>
                                        </p:tav>
                                        <p:tav tm="100000">
                                          <p:val>
                                            <p:fltVal val="0"/>
                                          </p:val>
                                        </p:tav>
                                      </p:tavLst>
                                    </p:anim>
                                    <p:anim calcmode="lin" valueType="num">
                                      <p:cBhvr>
                                        <p:cTn id="52" dur="500"/>
                                        <p:tgtEl>
                                          <p:spTgt spid="8"/>
                                        </p:tgtEl>
                                        <p:attrNameLst>
                                          <p:attrName>ppt_h</p:attrName>
                                        </p:attrNameLst>
                                      </p:cBhvr>
                                      <p:tavLst>
                                        <p:tav tm="0">
                                          <p:val>
                                            <p:strVal val="ppt_h"/>
                                          </p:val>
                                        </p:tav>
                                        <p:tav tm="100000">
                                          <p:val>
                                            <p:fltVal val="0"/>
                                          </p:val>
                                        </p:tav>
                                      </p:tavLst>
                                    </p:anim>
                                    <p:animEffect transition="out" filter="fade">
                                      <p:cBhvr>
                                        <p:cTn id="53" dur="500"/>
                                        <p:tgtEl>
                                          <p:spTgt spid="8"/>
                                        </p:tgtEl>
                                      </p:cBhvr>
                                    </p:animEffect>
                                    <p:set>
                                      <p:cBhvr>
                                        <p:cTn id="54" dur="1" fill="hold">
                                          <p:stCondLst>
                                            <p:cond delay="499"/>
                                          </p:stCondLst>
                                        </p:cTn>
                                        <p:tgtEl>
                                          <p:spTgt spid="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Effect transition="in" filter="fade">
                                      <p:cBhvr>
                                        <p:cTn id="61" dur="500"/>
                                        <p:tgtEl>
                                          <p:spTgt spid="11"/>
                                        </p:tgtEl>
                                      </p:cBhvr>
                                    </p:animEffect>
                                  </p:childTnLst>
                                </p:cTn>
                              </p:par>
                              <p:par>
                                <p:cTn id="62" presetID="53" presetClass="entr" presetSubtype="16" fill="hold" nodeType="with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p:cTn id="64" dur="500" fill="hold"/>
                                        <p:tgtEl>
                                          <p:spTgt spid="10"/>
                                        </p:tgtEl>
                                        <p:attrNameLst>
                                          <p:attrName>ppt_w</p:attrName>
                                        </p:attrNameLst>
                                      </p:cBhvr>
                                      <p:tavLst>
                                        <p:tav tm="0">
                                          <p:val>
                                            <p:fltVal val="0"/>
                                          </p:val>
                                        </p:tav>
                                        <p:tav tm="100000">
                                          <p:val>
                                            <p:strVal val="#ppt_w"/>
                                          </p:val>
                                        </p:tav>
                                      </p:tavLst>
                                    </p:anim>
                                    <p:anim calcmode="lin" valueType="num">
                                      <p:cBhvr>
                                        <p:cTn id="65" dur="500" fill="hold"/>
                                        <p:tgtEl>
                                          <p:spTgt spid="10"/>
                                        </p:tgtEl>
                                        <p:attrNameLst>
                                          <p:attrName>ppt_h</p:attrName>
                                        </p:attrNameLst>
                                      </p:cBhvr>
                                      <p:tavLst>
                                        <p:tav tm="0">
                                          <p:val>
                                            <p:fltVal val="0"/>
                                          </p:val>
                                        </p:tav>
                                        <p:tav tm="100000">
                                          <p:val>
                                            <p:strVal val="#ppt_h"/>
                                          </p:val>
                                        </p:tav>
                                      </p:tavLst>
                                    </p:anim>
                                    <p:animEffect transition="in" filter="fade">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fltVal val="0"/>
                                          </p:val>
                                        </p:tav>
                                        <p:tav tm="100000">
                                          <p:val>
                                            <p:strVal val="#ppt_h"/>
                                          </p:val>
                                        </p:tav>
                                      </p:tavLst>
                                    </p:anim>
                                    <p:animEffect transition="in" filter="fade">
                                      <p:cBhvr>
                                        <p:cTn id="7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8" grpId="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2547615" y="84610"/>
            <a:ext cx="5354746" cy="1286989"/>
          </a:xfrm>
          <a:prstGeom prst="round2SameRect">
            <a:avLst/>
          </a:prstGeom>
          <a:noFill/>
          <a:ln>
            <a:noFill/>
          </a:ln>
        </p:spPr>
        <p:style>
          <a:lnRef idx="2">
            <a:schemeClr val="accent5"/>
          </a:lnRef>
          <a:fillRef idx="1">
            <a:schemeClr val="lt1"/>
          </a:fillRef>
          <a:effectRef idx="0">
            <a:schemeClr val="accent5"/>
          </a:effectRef>
          <a:fontRef idx="minor">
            <a:schemeClr val="dk1"/>
          </a:fontRef>
        </p:style>
        <p:txBody>
          <a:bodyPr lIns="101242" tIns="50621" rIns="101242" bIns="50621"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80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জোড়ায়</a:t>
            </a:r>
            <a:r>
              <a:rPr lang="bn-BD" sz="66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 </a:t>
            </a:r>
            <a:r>
              <a:rPr lang="bn-BD" sz="80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কাজ</a:t>
            </a:r>
            <a:endParaRPr lang="en-US" sz="66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3" name="Round Same Side Corner Rectangle 2"/>
          <p:cNvSpPr/>
          <p:nvPr/>
        </p:nvSpPr>
        <p:spPr>
          <a:xfrm>
            <a:off x="349672" y="2519680"/>
            <a:ext cx="9683465" cy="2194560"/>
          </a:xfrm>
          <a:prstGeom prst="round2SameRect">
            <a:avLst/>
          </a:prstGeom>
          <a:solidFill>
            <a:schemeClr val="bg1">
              <a:lumMod val="95000"/>
            </a:schemeClr>
          </a:solidFill>
          <a:ln w="57150"/>
        </p:spPr>
        <p:style>
          <a:lnRef idx="2">
            <a:schemeClr val="accent2"/>
          </a:lnRef>
          <a:fillRef idx="1">
            <a:schemeClr val="lt1"/>
          </a:fillRef>
          <a:effectRef idx="0">
            <a:schemeClr val="accent2"/>
          </a:effectRef>
          <a:fontRef idx="minor">
            <a:schemeClr val="dk1"/>
          </a:fontRef>
        </p:style>
        <p:txBody>
          <a:bodyPr lIns="101242" tIns="50621" rIns="101242" bIns="50621"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60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ইতিকাফ করার ফযিলতের উপর ৫টি বাক্য লেখ।</a:t>
            </a:r>
            <a:endParaRPr lang="en-US" sz="60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cxnSp>
        <p:nvCxnSpPr>
          <p:cNvPr id="4" name="Straight Connector 3"/>
          <p:cNvCxnSpPr/>
          <p:nvPr/>
        </p:nvCxnSpPr>
        <p:spPr>
          <a:xfrm>
            <a:off x="0" y="1371600"/>
            <a:ext cx="10402888" cy="0"/>
          </a:xfrm>
          <a:prstGeom prst="line">
            <a:avLst/>
          </a:prstGeom>
          <a:ln w="76200">
            <a:solidFill>
              <a:schemeClr val="tx1"/>
            </a:solidFill>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1389EF5E-C9DC-49ED-9855-1DFE0E165C5C}" type="datetime12">
              <a:rPr lang="en-US" smtClean="0"/>
              <a:t>1:04 AM</a:t>
            </a:fld>
            <a:endParaRPr lang="en-US" dirty="0"/>
          </a:p>
        </p:txBody>
      </p:sp>
    </p:spTree>
    <p:extLst>
      <p:ext uri="{BB962C8B-B14F-4D97-AF65-F5344CB8AC3E}">
        <p14:creationId xmlns:p14="http://schemas.microsoft.com/office/powerpoint/2010/main" val="31842746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909" y="76514"/>
            <a:ext cx="9829800" cy="914086"/>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800" b="1" dirty="0" smtClean="0">
                <a:ln w="1905"/>
                <a:solidFill>
                  <a:schemeClr val="tx1"/>
                </a:solidFill>
                <a:latin typeface="NikoshBAN" pitchFamily="2" charset="0"/>
                <a:cs typeface="NikoshBAN" pitchFamily="2" charset="0"/>
              </a:rPr>
              <a:t>ইতিকাফ আদায়ের নিয়ম</a:t>
            </a:r>
            <a:endParaRPr lang="en-US" sz="4800" b="1" dirty="0">
              <a:ln w="19050">
                <a:solidFill>
                  <a:schemeClr val="tx2">
                    <a:tint val="1000"/>
                  </a:schemeClr>
                </a:solidFill>
                <a:prstDash val="solid"/>
              </a:ln>
              <a:solidFill>
                <a:schemeClr val="tx1"/>
              </a:solidFill>
              <a:latin typeface="NikoshBAN" pitchFamily="2" charset="0"/>
              <a:cs typeface="NikoshBAN" pitchFamily="2" charset="0"/>
            </a:endParaRPr>
          </a:p>
        </p:txBody>
      </p:sp>
      <p:pic>
        <p:nvPicPr>
          <p:cNvPr id="2051" name="Picture 3" descr="C:\Users\Md. Yunus Azad\Desktop\Mobile pic\ramadham_4.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59303" y="1246737"/>
            <a:ext cx="7880741" cy="49254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3205" y="6172199"/>
            <a:ext cx="9829800" cy="847173"/>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400" b="1" dirty="0" smtClean="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রমযানের শেষ দশ দিন ইতিকাফ করা সুন্নাত।</a:t>
            </a:r>
            <a:endParaRPr lang="en-US" sz="44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cxnSp>
        <p:nvCxnSpPr>
          <p:cNvPr id="5" name="Straight Connector 4"/>
          <p:cNvCxnSpPr/>
          <p:nvPr/>
        </p:nvCxnSpPr>
        <p:spPr>
          <a:xfrm>
            <a:off x="0" y="990600"/>
            <a:ext cx="10402888" cy="0"/>
          </a:xfrm>
          <a:prstGeom prst="line">
            <a:avLst/>
          </a:prstGeom>
          <a:ln w="76200">
            <a:solidFill>
              <a:schemeClr val="tx1"/>
            </a:solidFill>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fld id="{87F34E5F-634D-487C-976B-C420FF21E8A8}" type="datetime12">
              <a:rPr lang="en-US" smtClean="0"/>
              <a:t>1:04 AM</a:t>
            </a:fld>
            <a:endParaRPr lang="en-US" dirty="0"/>
          </a:p>
        </p:txBody>
      </p:sp>
    </p:spTree>
    <p:extLst>
      <p:ext uri="{BB962C8B-B14F-4D97-AF65-F5344CB8AC3E}">
        <p14:creationId xmlns:p14="http://schemas.microsoft.com/office/powerpoint/2010/main" val="11305383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fltVal val="0"/>
                                          </p:val>
                                        </p:tav>
                                        <p:tav tm="100000">
                                          <p:val>
                                            <p:strVal val="#ppt_h"/>
                                          </p:val>
                                        </p:tav>
                                      </p:tavLst>
                                    </p:anim>
                                    <p:animEffect transition="in" filter="fade">
                                      <p:cBhvr>
                                        <p:cTn id="9" dur="500"/>
                                        <p:tgtEl>
                                          <p:spTgt spid="205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1378809" y="1339071"/>
            <a:ext cx="7620000" cy="49203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273909" y="6239427"/>
            <a:ext cx="9829800" cy="847173"/>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400" b="1" dirty="0" smtClean="0">
                <a:ln w="1905"/>
                <a:solidFill>
                  <a:schemeClr val="tx1"/>
                </a:solidFill>
                <a:latin typeface="NikoshBAN" pitchFamily="2" charset="0"/>
                <a:cs typeface="NikoshBAN" pitchFamily="2" charset="0"/>
              </a:rPr>
              <a:t>ইতিকাফের সর্বনিম্ন সময় একদিন একরাত।</a:t>
            </a:r>
            <a:endParaRPr lang="en-US" sz="4400" b="1" dirty="0">
              <a:ln w="19050">
                <a:solidFill>
                  <a:schemeClr val="tx2">
                    <a:tint val="1000"/>
                  </a:schemeClr>
                </a:solidFill>
                <a:prstDash val="solid"/>
              </a:ln>
              <a:solidFill>
                <a:schemeClr val="tx1"/>
              </a:solidFill>
              <a:latin typeface="NikoshBAN" pitchFamily="2" charset="0"/>
              <a:cs typeface="NikoshBAN" pitchFamily="2" charset="0"/>
            </a:endParaRPr>
          </a:p>
        </p:txBody>
      </p:sp>
      <p:sp>
        <p:nvSpPr>
          <p:cNvPr id="4" name="TextBox 3"/>
          <p:cNvSpPr txBox="1"/>
          <p:nvPr/>
        </p:nvSpPr>
        <p:spPr>
          <a:xfrm>
            <a:off x="273909" y="76514"/>
            <a:ext cx="9829800" cy="914086"/>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800" b="1" dirty="0" smtClean="0">
                <a:ln w="1905"/>
                <a:solidFill>
                  <a:schemeClr val="tx1"/>
                </a:solidFill>
                <a:latin typeface="NikoshBAN" pitchFamily="2" charset="0"/>
                <a:cs typeface="NikoshBAN" pitchFamily="2" charset="0"/>
              </a:rPr>
              <a:t>ইতিকাফ আদায়ের নিয়ম</a:t>
            </a:r>
            <a:endParaRPr lang="en-US" sz="4800" b="1" dirty="0">
              <a:ln w="19050">
                <a:solidFill>
                  <a:schemeClr val="tx2">
                    <a:tint val="1000"/>
                  </a:schemeClr>
                </a:solidFill>
                <a:prstDash val="solid"/>
              </a:ln>
              <a:solidFill>
                <a:schemeClr val="tx1"/>
              </a:solidFill>
              <a:latin typeface="NikoshBAN" pitchFamily="2" charset="0"/>
              <a:cs typeface="NikoshBAN" pitchFamily="2" charset="0"/>
            </a:endParaRPr>
          </a:p>
        </p:txBody>
      </p:sp>
      <p:cxnSp>
        <p:nvCxnSpPr>
          <p:cNvPr id="5" name="Straight Connector 4"/>
          <p:cNvCxnSpPr/>
          <p:nvPr/>
        </p:nvCxnSpPr>
        <p:spPr>
          <a:xfrm>
            <a:off x="0" y="1066801"/>
            <a:ext cx="10402888" cy="0"/>
          </a:xfrm>
          <a:prstGeom prst="line">
            <a:avLst/>
          </a:prstGeom>
          <a:ln w="76200">
            <a:solidFill>
              <a:schemeClr val="tx1"/>
            </a:solidFill>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p>
            <a:fld id="{C47BAA52-20B8-4747-A8CC-3D68DDB6A85A}" type="datetime12">
              <a:rPr lang="en-US" smtClean="0"/>
              <a:t>1:04 AM</a:t>
            </a:fld>
            <a:endParaRPr lang="en-US" dirty="0"/>
          </a:p>
        </p:txBody>
      </p:sp>
    </p:spTree>
    <p:extLst>
      <p:ext uri="{BB962C8B-B14F-4D97-AF65-F5344CB8AC3E}">
        <p14:creationId xmlns:p14="http://schemas.microsoft.com/office/powerpoint/2010/main" val="322761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1086644" y="1447800"/>
            <a:ext cx="8077200" cy="46233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286544" y="6324600"/>
            <a:ext cx="9829800" cy="646434"/>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3200" b="1" dirty="0" smtClean="0">
                <a:ln w="1905"/>
                <a:solidFill>
                  <a:schemeClr val="tx1"/>
                </a:solidFill>
                <a:latin typeface="NikoshBAN" pitchFamily="2" charset="0"/>
                <a:cs typeface="NikoshBAN" pitchFamily="2" charset="0"/>
              </a:rPr>
              <a:t>রমযান মাস ছাড়াও মুস্তাহাব ইতিকাফ যেকোন সময় পালন করা যায়।</a:t>
            </a:r>
            <a:endParaRPr lang="en-US" sz="3200" b="1" dirty="0">
              <a:ln w="19050">
                <a:solidFill>
                  <a:schemeClr val="tx2">
                    <a:tint val="1000"/>
                  </a:schemeClr>
                </a:solidFill>
                <a:prstDash val="solid"/>
              </a:ln>
              <a:solidFill>
                <a:schemeClr val="tx1"/>
              </a:solidFill>
              <a:latin typeface="NikoshBAN" pitchFamily="2" charset="0"/>
              <a:cs typeface="NikoshBAN" pitchFamily="2" charset="0"/>
            </a:endParaRPr>
          </a:p>
        </p:txBody>
      </p:sp>
      <p:sp>
        <p:nvSpPr>
          <p:cNvPr id="4" name="TextBox 3"/>
          <p:cNvSpPr txBox="1"/>
          <p:nvPr/>
        </p:nvSpPr>
        <p:spPr>
          <a:xfrm>
            <a:off x="273909" y="76200"/>
            <a:ext cx="9829800" cy="914086"/>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800" b="1" dirty="0" smtClean="0">
                <a:ln w="1905"/>
                <a:solidFill>
                  <a:schemeClr val="tx1"/>
                </a:solidFill>
                <a:latin typeface="NikoshBAN" pitchFamily="2" charset="0"/>
                <a:cs typeface="NikoshBAN" pitchFamily="2" charset="0"/>
              </a:rPr>
              <a:t>ইতিকাফ আদায়ের নিয়ম</a:t>
            </a:r>
            <a:endParaRPr lang="en-US" sz="4800" b="1" dirty="0">
              <a:ln w="19050">
                <a:solidFill>
                  <a:schemeClr val="tx2">
                    <a:tint val="1000"/>
                  </a:schemeClr>
                </a:solidFill>
                <a:prstDash val="solid"/>
              </a:ln>
              <a:solidFill>
                <a:schemeClr val="tx1"/>
              </a:solidFill>
              <a:latin typeface="NikoshBAN" pitchFamily="2" charset="0"/>
              <a:cs typeface="NikoshBAN" pitchFamily="2" charset="0"/>
            </a:endParaRPr>
          </a:p>
        </p:txBody>
      </p:sp>
      <p:cxnSp>
        <p:nvCxnSpPr>
          <p:cNvPr id="5" name="Straight Connector 4"/>
          <p:cNvCxnSpPr/>
          <p:nvPr/>
        </p:nvCxnSpPr>
        <p:spPr>
          <a:xfrm>
            <a:off x="0" y="1066801"/>
            <a:ext cx="10402888" cy="0"/>
          </a:xfrm>
          <a:prstGeom prst="line">
            <a:avLst/>
          </a:prstGeom>
          <a:ln w="76200">
            <a:solidFill>
              <a:schemeClr val="tx1"/>
            </a:solidFill>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p>
            <a:fld id="{90A88CBD-2DF6-4A67-A3D1-BD1C5C3C6D01}" type="datetime12">
              <a:rPr lang="en-US" smtClean="0"/>
              <a:t>1:04 AM</a:t>
            </a:fld>
            <a:endParaRPr lang="en-US" dirty="0"/>
          </a:p>
        </p:txBody>
      </p:sp>
    </p:spTree>
    <p:extLst>
      <p:ext uri="{BB962C8B-B14F-4D97-AF65-F5344CB8AC3E}">
        <p14:creationId xmlns:p14="http://schemas.microsoft.com/office/powerpoint/2010/main" val="986650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5718" y="6191885"/>
            <a:ext cx="9829800" cy="780260"/>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000" b="1" dirty="0" smtClean="0">
                <a:ln w="1905"/>
                <a:solidFill>
                  <a:schemeClr val="tx1"/>
                </a:solidFill>
                <a:latin typeface="NikoshBAN" pitchFamily="2" charset="0"/>
                <a:cs typeface="NikoshBAN" pitchFamily="2" charset="0"/>
              </a:rPr>
              <a:t>স্ত্রীলোক নিজ ঘরে নির্দিষ্ট স্থানে ইতিকাফ করতে পারেন।</a:t>
            </a:r>
            <a:endParaRPr lang="en-US" sz="4000" b="1" dirty="0">
              <a:ln w="19050">
                <a:solidFill>
                  <a:schemeClr val="tx2">
                    <a:tint val="1000"/>
                  </a:schemeClr>
                </a:solidFill>
                <a:prstDash val="solid"/>
              </a:ln>
              <a:solidFill>
                <a:schemeClr val="tx1"/>
              </a:solidFill>
              <a:latin typeface="NikoshBAN" pitchFamily="2" charset="0"/>
              <a:cs typeface="NikoshBAN" pitchFamily="2" charset="0"/>
            </a:endParaRPr>
          </a:p>
        </p:txBody>
      </p:sp>
      <p:cxnSp>
        <p:nvCxnSpPr>
          <p:cNvPr id="5" name="Straight Connector 4"/>
          <p:cNvCxnSpPr/>
          <p:nvPr/>
        </p:nvCxnSpPr>
        <p:spPr>
          <a:xfrm>
            <a:off x="0" y="1066801"/>
            <a:ext cx="10402888" cy="0"/>
          </a:xfrm>
          <a:prstGeom prst="line">
            <a:avLst/>
          </a:prstGeom>
          <a:ln w="76200">
            <a:solidFill>
              <a:schemeClr val="tx1"/>
            </a:solidFill>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026" name="Picture 2" descr="C:\Users\Yunus\Desktop\muslim-woman-praying-inside-mosque.jpg"/>
          <p:cNvPicPr>
            <a:picLocks noChangeAspect="1" noChangeArrowheads="1"/>
          </p:cNvPicPr>
          <p:nvPr/>
        </p:nvPicPr>
        <p:blipFill rotWithShape="1">
          <a:blip r:embed="rId3">
            <a:extLst>
              <a:ext uri="{28A0092B-C50C-407E-A947-70E740481C1C}">
                <a14:useLocalDpi xmlns:a14="http://schemas.microsoft.com/office/drawing/2010/main" val="0"/>
              </a:ext>
            </a:extLst>
          </a:blip>
          <a:srcRect t="21335" b="6400"/>
          <a:stretch/>
        </p:blipFill>
        <p:spPr bwMode="auto">
          <a:xfrm>
            <a:off x="934244" y="1446550"/>
            <a:ext cx="8382000" cy="4497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3909" y="76514"/>
            <a:ext cx="9829800" cy="914086"/>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800" b="1" dirty="0" smtClean="0">
                <a:ln w="1905"/>
                <a:solidFill>
                  <a:schemeClr val="tx1"/>
                </a:solidFill>
                <a:latin typeface="NikoshBAN" pitchFamily="2" charset="0"/>
                <a:cs typeface="NikoshBAN" pitchFamily="2" charset="0"/>
              </a:rPr>
              <a:t>ইতিকাফ আদায়ের নিয়ম</a:t>
            </a:r>
            <a:endParaRPr lang="en-US" sz="4800" b="1" dirty="0">
              <a:ln w="19050">
                <a:solidFill>
                  <a:schemeClr val="tx2">
                    <a:tint val="1000"/>
                  </a:schemeClr>
                </a:solidFill>
                <a:prstDash val="solid"/>
              </a:ln>
              <a:solidFill>
                <a:schemeClr val="tx1"/>
              </a:solidFill>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C28708C5-2F72-4DF1-ABC9-77453EA13BB1}" type="datetime12">
              <a:rPr lang="en-US" smtClean="0"/>
              <a:t>1:04 AM</a:t>
            </a:fld>
            <a:endParaRPr lang="en-US" dirty="0"/>
          </a:p>
        </p:txBody>
      </p:sp>
    </p:spTree>
    <p:extLst>
      <p:ext uri="{BB962C8B-B14F-4D97-AF65-F5344CB8AC3E}">
        <p14:creationId xmlns:p14="http://schemas.microsoft.com/office/powerpoint/2010/main" val="19491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917" y="304800"/>
            <a:ext cx="9608127" cy="655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1"/>
          <p:cNvSpPr txBox="1"/>
          <p:nvPr/>
        </p:nvSpPr>
        <p:spPr>
          <a:xfrm>
            <a:off x="190160" y="1981200"/>
            <a:ext cx="10212728" cy="3503162"/>
          </a:xfrm>
          <a:prstGeom prst="rect">
            <a:avLst/>
          </a:prstGeom>
          <a:noFill/>
          <a:effectLst>
            <a:glow rad="139700">
              <a:schemeClr val="accent2">
                <a:satMod val="175000"/>
                <a:alpha val="40000"/>
              </a:schemeClr>
            </a:glow>
          </a:effectLst>
        </p:spPr>
        <p:txBody>
          <a:bodyPr wrap="square" lIns="101242" tIns="50621" rIns="101242" bIns="50621"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22100" b="1" spc="50" dirty="0">
                <a:ln w="11430"/>
                <a:solidFill>
                  <a:srgbClr val="FFFF00"/>
                </a:solidFill>
                <a:effectLst>
                  <a:innerShdw blurRad="114300">
                    <a:prstClr val="black"/>
                  </a:innerShdw>
                </a:effectLst>
                <a:latin typeface="NikoshBAN" pitchFamily="2" charset="0"/>
                <a:cs typeface="NikoshBAN" pitchFamily="2" charset="0"/>
              </a:rPr>
              <a:t>স্বাগতম</a:t>
            </a:r>
          </a:p>
        </p:txBody>
      </p:sp>
      <p:sp>
        <p:nvSpPr>
          <p:cNvPr id="3" name="Date Placeholder 2"/>
          <p:cNvSpPr>
            <a:spLocks noGrp="1"/>
          </p:cNvSpPr>
          <p:nvPr>
            <p:ph type="dt" sz="half" idx="10"/>
          </p:nvPr>
        </p:nvSpPr>
        <p:spPr/>
        <p:txBody>
          <a:bodyPr/>
          <a:lstStyle/>
          <a:p>
            <a:fld id="{9A0D6CCF-FEE5-4834-8223-52F96CB1FB2A}" type="datetime12">
              <a:rPr lang="en-US" smtClean="0"/>
              <a:t>1:04 AM</a:t>
            </a:fld>
            <a:endParaRPr lang="en-US" dirty="0"/>
          </a:p>
        </p:txBody>
      </p:sp>
    </p:spTree>
    <p:extLst>
      <p:ext uri="{BB962C8B-B14F-4D97-AF65-F5344CB8AC3E}">
        <p14:creationId xmlns:p14="http://schemas.microsoft.com/office/powerpoint/2010/main" val="33551089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2485156" y="82528"/>
            <a:ext cx="5354746" cy="1212871"/>
          </a:xfrm>
          <a:prstGeom prst="round2SameRect">
            <a:avLst/>
          </a:prstGeom>
          <a:noFill/>
          <a:ln>
            <a:noFill/>
          </a:ln>
        </p:spPr>
        <p:style>
          <a:lnRef idx="2">
            <a:schemeClr val="accent5"/>
          </a:lnRef>
          <a:fillRef idx="1">
            <a:schemeClr val="lt1"/>
          </a:fillRef>
          <a:effectRef idx="0">
            <a:schemeClr val="accent5"/>
          </a:effectRef>
          <a:fontRef idx="minor">
            <a:schemeClr val="dk1"/>
          </a:fontRef>
        </p:style>
        <p:txBody>
          <a:bodyPr lIns="101242" tIns="50621" rIns="101242" bIns="50621"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72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দলীয়</a:t>
            </a:r>
            <a:r>
              <a:rPr lang="bn-BD" sz="60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 </a:t>
            </a:r>
            <a:r>
              <a:rPr lang="bn-BD" sz="72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কাজ</a:t>
            </a:r>
            <a:endParaRPr lang="en-US" sz="60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3" name="Round Same Side Corner Rectangle 2"/>
          <p:cNvSpPr/>
          <p:nvPr/>
        </p:nvSpPr>
        <p:spPr>
          <a:xfrm>
            <a:off x="502072" y="2519680"/>
            <a:ext cx="9423772" cy="2433320"/>
          </a:xfrm>
          <a:prstGeom prst="round2SameRect">
            <a:avLst/>
          </a:prstGeom>
          <a:solidFill>
            <a:schemeClr val="bg1">
              <a:lumMod val="95000"/>
            </a:schemeClr>
          </a:solidFill>
          <a:ln w="57150"/>
        </p:spPr>
        <p:style>
          <a:lnRef idx="2">
            <a:schemeClr val="accent2"/>
          </a:lnRef>
          <a:fillRef idx="1">
            <a:schemeClr val="lt1"/>
          </a:fillRef>
          <a:effectRef idx="0">
            <a:schemeClr val="accent2"/>
          </a:effectRef>
          <a:fontRef idx="minor">
            <a:schemeClr val="dk1"/>
          </a:fontRef>
        </p:style>
        <p:txBody>
          <a:bodyPr lIns="101242" tIns="50621" rIns="101242" bIns="50621"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60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“ইতিকাফের মাধ্যমে লাইলাতুল কদর পাওয়া সম্ভব”- বিশ্লেষণ কর।</a:t>
            </a:r>
            <a:endParaRPr lang="en-US" sz="60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cxnSp>
        <p:nvCxnSpPr>
          <p:cNvPr id="4" name="Straight Connector 3"/>
          <p:cNvCxnSpPr/>
          <p:nvPr/>
        </p:nvCxnSpPr>
        <p:spPr>
          <a:xfrm>
            <a:off x="0" y="1295400"/>
            <a:ext cx="10402888" cy="0"/>
          </a:xfrm>
          <a:prstGeom prst="line">
            <a:avLst/>
          </a:prstGeom>
          <a:ln w="76200">
            <a:solidFill>
              <a:schemeClr val="tx1"/>
            </a:solidFill>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4B974131-BA16-4457-BDBC-3465EDA40580}" type="datetime12">
              <a:rPr lang="en-US" smtClean="0"/>
              <a:t>1:04 AM</a:t>
            </a:fld>
            <a:endParaRPr lang="en-US" dirty="0"/>
          </a:p>
        </p:txBody>
      </p:sp>
    </p:spTree>
    <p:extLst>
      <p:ext uri="{BB962C8B-B14F-4D97-AF65-F5344CB8AC3E}">
        <p14:creationId xmlns:p14="http://schemas.microsoft.com/office/powerpoint/2010/main" val="771185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372644" y="81280"/>
            <a:ext cx="3596277" cy="1214120"/>
          </a:xfrm>
          <a:prstGeom prst="round2DiagRect">
            <a:avLst/>
          </a:prstGeom>
          <a:noFill/>
          <a:ln>
            <a:noFill/>
          </a:ln>
          <a:effectLst>
            <a:glow rad="228600">
              <a:schemeClr val="accent6">
                <a:satMod val="175000"/>
                <a:alpha val="40000"/>
              </a:schemeClr>
            </a:glow>
            <a:outerShdw blurRad="76200" dist="50800" dir="5400000" rotWithShape="0">
              <a:srgbClr val="4E3B30">
                <a:alpha val="60000"/>
              </a:srgbClr>
            </a:outerShdw>
          </a:effectLst>
        </p:spPr>
        <p:style>
          <a:lnRef idx="3">
            <a:schemeClr val="lt1"/>
          </a:lnRef>
          <a:fillRef idx="1">
            <a:schemeClr val="accent5"/>
          </a:fillRef>
          <a:effectRef idx="1">
            <a:schemeClr val="accent5"/>
          </a:effectRef>
          <a:fontRef idx="minor">
            <a:schemeClr val="lt1"/>
          </a:fontRef>
        </p:style>
        <p:txBody>
          <a:bodyPr lIns="101242" tIns="50621" rIns="101242" bIns="50621"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8800" b="1" dirty="0" smtClean="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মূল্যায়ন</a:t>
            </a:r>
            <a:endParaRPr lang="en-US" sz="8800" b="1" dirty="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
        <p:nvSpPr>
          <p:cNvPr id="3" name="TextBox 2"/>
          <p:cNvSpPr txBox="1"/>
          <p:nvPr/>
        </p:nvSpPr>
        <p:spPr>
          <a:xfrm>
            <a:off x="606835" y="2113280"/>
            <a:ext cx="9102527" cy="3487773"/>
          </a:xfrm>
          <a:prstGeom prst="rect">
            <a:avLst/>
          </a:prstGeom>
          <a:noFill/>
          <a:ln w="57150" cmpd="tri">
            <a:solidFill>
              <a:schemeClr val="tx1"/>
            </a:solidFill>
          </a:ln>
        </p:spPr>
        <p:txBody>
          <a:bodyPr wrap="square" lIns="101242" tIns="50621" rIns="101242" bIns="50621"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69488" indent="-569488">
              <a:buClr>
                <a:srgbClr val="0070C0"/>
              </a:buClr>
              <a:buFont typeface="+mj-lt"/>
              <a:buAutoNum type="arabicPeriod"/>
            </a:pPr>
            <a:r>
              <a:rPr lang="bn-BD" sz="4400" b="1" dirty="0" smtClean="0">
                <a:ln w="11430"/>
                <a:effectLst>
                  <a:outerShdw blurRad="50800" dist="39000" dir="5460000" algn="tl">
                    <a:srgbClr val="000000">
                      <a:alpha val="38000"/>
                    </a:srgbClr>
                  </a:outerShdw>
                </a:effectLst>
                <a:latin typeface="NikoshBAN" pitchFamily="2" charset="0"/>
                <a:cs typeface="NikoshBAN" pitchFamily="2" charset="0"/>
              </a:rPr>
              <a:t>ইতিকাফ শব্দের অর্থ কী?</a:t>
            </a:r>
          </a:p>
          <a:p>
            <a:pPr marL="569488" indent="-569488">
              <a:buClr>
                <a:srgbClr val="0070C0"/>
              </a:buClr>
              <a:buFont typeface="+mj-lt"/>
              <a:buAutoNum type="arabicPeriod"/>
            </a:pPr>
            <a:r>
              <a:rPr lang="bn-BD" sz="4400" b="1" dirty="0" smtClean="0">
                <a:ln w="11430"/>
                <a:effectLst>
                  <a:outerShdw blurRad="50800" dist="39000" dir="5460000" algn="tl">
                    <a:srgbClr val="000000">
                      <a:alpha val="38000"/>
                    </a:srgbClr>
                  </a:outerShdw>
                </a:effectLst>
                <a:latin typeface="NikoshBAN" pitchFamily="2" charset="0"/>
                <a:cs typeface="NikoshBAN" pitchFamily="2" charset="0"/>
              </a:rPr>
              <a:t>ইতিকাফ কখন করতে হয়?</a:t>
            </a:r>
          </a:p>
          <a:p>
            <a:pPr marL="569488" indent="-569488">
              <a:buClr>
                <a:srgbClr val="0070C0"/>
              </a:buClr>
              <a:buFont typeface="+mj-lt"/>
              <a:buAutoNum type="arabicPeriod"/>
            </a:pPr>
            <a:r>
              <a:rPr lang="bn-BD" sz="4400" b="1" dirty="0" smtClean="0">
                <a:ln w="11430"/>
                <a:effectLst>
                  <a:outerShdw blurRad="50800" dist="39000" dir="5460000" algn="tl">
                    <a:srgbClr val="000000">
                      <a:alpha val="38000"/>
                    </a:srgbClr>
                  </a:outerShdw>
                </a:effectLst>
                <a:latin typeface="NikoshBAN" pitchFamily="2" charset="0"/>
                <a:cs typeface="NikoshBAN" pitchFamily="2" charset="0"/>
              </a:rPr>
              <a:t>ইতিকাফ করার ২টি গুরুত্ব বল।</a:t>
            </a:r>
          </a:p>
          <a:p>
            <a:pPr marL="569488" indent="-569488">
              <a:buClr>
                <a:srgbClr val="0070C0"/>
              </a:buClr>
              <a:buFont typeface="+mj-lt"/>
              <a:buAutoNum type="arabicPeriod"/>
            </a:pPr>
            <a:r>
              <a:rPr lang="bn-BD" sz="4400" b="1" dirty="0" smtClean="0">
                <a:ln w="11430"/>
                <a:effectLst>
                  <a:outerShdw blurRad="50800" dist="39000" dir="5460000" algn="tl">
                    <a:srgbClr val="000000">
                      <a:alpha val="38000"/>
                    </a:srgbClr>
                  </a:outerShdw>
                </a:effectLst>
                <a:latin typeface="NikoshBAN" pitchFamily="2" charset="0"/>
                <a:cs typeface="NikoshBAN" pitchFamily="2" charset="0"/>
              </a:rPr>
              <a:t>স্ত্রীলোকেরা কি ইতিকাফ করতে পারেন? তারা কোথায় ইতিকাফ করবেন?</a:t>
            </a:r>
            <a:endParaRPr lang="bn-BD" sz="4400" b="1" dirty="0">
              <a:ln w="11430"/>
              <a:effectLst>
                <a:outerShdw blurRad="50800" dist="39000" dir="5460000" algn="tl">
                  <a:srgbClr val="000000">
                    <a:alpha val="38000"/>
                  </a:srgbClr>
                </a:outerShdw>
              </a:effectLst>
              <a:latin typeface="NikoshBAN" pitchFamily="2" charset="0"/>
              <a:cs typeface="NikoshBAN" pitchFamily="2" charset="0"/>
            </a:endParaRPr>
          </a:p>
        </p:txBody>
      </p:sp>
      <p:cxnSp>
        <p:nvCxnSpPr>
          <p:cNvPr id="4" name="Straight Connector 3"/>
          <p:cNvCxnSpPr/>
          <p:nvPr/>
        </p:nvCxnSpPr>
        <p:spPr>
          <a:xfrm>
            <a:off x="0" y="1295400"/>
            <a:ext cx="10402888" cy="0"/>
          </a:xfrm>
          <a:prstGeom prst="line">
            <a:avLst/>
          </a:prstGeom>
          <a:ln w="76200">
            <a:solidFill>
              <a:schemeClr val="tx1"/>
            </a:solidFill>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449E841A-D8B4-42C4-879A-565E5C767D2E}" type="datetime12">
              <a:rPr lang="en-US" smtClean="0"/>
              <a:t>1:04 AM</a:t>
            </a:fld>
            <a:endParaRPr lang="en-US" dirty="0"/>
          </a:p>
        </p:txBody>
      </p:sp>
    </p:spTree>
    <p:extLst>
      <p:ext uri="{BB962C8B-B14F-4D97-AF65-F5344CB8AC3E}">
        <p14:creationId xmlns:p14="http://schemas.microsoft.com/office/powerpoint/2010/main" val="23156015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09202" y="144206"/>
            <a:ext cx="4681300" cy="1227394"/>
          </a:xfrm>
          <a:prstGeom prst="round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lIns="101242" tIns="50621" rIns="101242" bIns="50621"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8000" b="1" spc="55"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বাড়ির কাজ</a:t>
            </a:r>
            <a:endParaRPr lang="en-US" sz="8000" b="1" spc="55"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Rounded Rectangle 2"/>
          <p:cNvSpPr/>
          <p:nvPr/>
        </p:nvSpPr>
        <p:spPr>
          <a:xfrm>
            <a:off x="497661" y="2286000"/>
            <a:ext cx="9504383" cy="2514600"/>
          </a:xfrm>
          <a:prstGeom prst="roundRect">
            <a:avLst/>
          </a:prstGeom>
          <a:solidFill>
            <a:schemeClr val="bg1">
              <a:lumMod val="95000"/>
            </a:schemeClr>
          </a:solidFill>
          <a:ln w="38100" cap="flat" cmpd="tri">
            <a:solidFill>
              <a:srgbClr val="002060"/>
            </a:solidFill>
            <a:prstDash val="solid"/>
            <a:bevel/>
          </a:ln>
        </p:spPr>
        <p:style>
          <a:lnRef idx="2">
            <a:schemeClr val="accent2"/>
          </a:lnRef>
          <a:fillRef idx="1">
            <a:schemeClr val="lt1"/>
          </a:fillRef>
          <a:effectRef idx="0">
            <a:schemeClr val="accent2"/>
          </a:effectRef>
          <a:fontRef idx="minor">
            <a:schemeClr val="dk1"/>
          </a:fontRef>
        </p:style>
        <p:txBody>
          <a:bodyPr lIns="101242" tIns="50621" rIns="101242" bIns="50621" rtlCol="0" anchor="ctr"/>
          <a:lstStyle/>
          <a:p>
            <a:pPr algn="ctr"/>
            <a:r>
              <a:rPr lang="bn-BD" sz="4800" dirty="0" smtClean="0">
                <a:solidFill>
                  <a:schemeClr val="tx1">
                    <a:lumMod val="95000"/>
                    <a:lumOff val="5000"/>
                  </a:schemeClr>
                </a:solidFill>
                <a:latin typeface="NikoshBAN" panose="02000000000000000000" pitchFamily="2" charset="0"/>
                <a:cs typeface="NikoshBAN" panose="02000000000000000000" pitchFamily="2" charset="0"/>
              </a:rPr>
              <a:t>রমযান মাসের শেষ ১০ দিন ইতিকাফ করার মাধ্যমে ইহকালীন ও পরকালীন উন্নতিতে ব্যক্তির জীবনে তা কী ভূমিকা রাখে?</a:t>
            </a:r>
            <a:endParaRPr lang="en-US" sz="4800" dirty="0">
              <a:solidFill>
                <a:schemeClr val="tx1">
                  <a:lumMod val="95000"/>
                  <a:lumOff val="5000"/>
                </a:schemeClr>
              </a:solidFill>
              <a:latin typeface="NikoshBAN" panose="02000000000000000000" pitchFamily="2" charset="0"/>
              <a:cs typeface="NikoshBAN" panose="02000000000000000000" pitchFamily="2" charset="0"/>
            </a:endParaRPr>
          </a:p>
        </p:txBody>
      </p:sp>
      <p:cxnSp>
        <p:nvCxnSpPr>
          <p:cNvPr id="4" name="Straight Connector 3"/>
          <p:cNvCxnSpPr/>
          <p:nvPr/>
        </p:nvCxnSpPr>
        <p:spPr>
          <a:xfrm>
            <a:off x="0" y="1371600"/>
            <a:ext cx="10402888" cy="0"/>
          </a:xfrm>
          <a:prstGeom prst="line">
            <a:avLst/>
          </a:prstGeom>
          <a:ln w="76200">
            <a:solidFill>
              <a:schemeClr val="tx1"/>
            </a:solidFill>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2F1729E6-6976-41C8-9224-874CB560E68C}" type="datetime12">
              <a:rPr lang="en-US" smtClean="0"/>
              <a:t>1:04 AM</a:t>
            </a:fld>
            <a:endParaRPr lang="en-US" dirty="0"/>
          </a:p>
        </p:txBody>
      </p:sp>
    </p:spTree>
    <p:extLst>
      <p:ext uri="{BB962C8B-B14F-4D97-AF65-F5344CB8AC3E}">
        <p14:creationId xmlns:p14="http://schemas.microsoft.com/office/powerpoint/2010/main" val="21976337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Yunus\Desktop\Preaching Authentic Islam in Bangla (11).jpg"/>
          <p:cNvPicPr>
            <a:picLocks noChangeAspect="1" noChangeArrowheads="1"/>
          </p:cNvPicPr>
          <p:nvPr/>
        </p:nvPicPr>
        <p:blipFill rotWithShape="1">
          <a:blip r:embed="rId3">
            <a:extLst>
              <a:ext uri="{28A0092B-C50C-407E-A947-70E740481C1C}">
                <a14:useLocalDpi xmlns:a14="http://schemas.microsoft.com/office/drawing/2010/main" val="0"/>
              </a:ext>
            </a:extLst>
          </a:blip>
          <a:srcRect t="6684" b="6557"/>
          <a:stretch/>
        </p:blipFill>
        <p:spPr bwMode="auto">
          <a:xfrm>
            <a:off x="477044" y="304800"/>
            <a:ext cx="9398145" cy="655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59066" y="4653613"/>
            <a:ext cx="10316197" cy="2456721"/>
          </a:xfrm>
          <a:prstGeom prst="rect">
            <a:avLst/>
          </a:prstGeom>
          <a:noFill/>
        </p:spPr>
        <p:txBody>
          <a:bodyPr wrap="square" lIns="101242" tIns="50621" rIns="101242" bIns="5062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15300" b="1" spc="50" dirty="0">
                <a:ln w="11430">
                  <a:solidFill>
                    <a:srgbClr val="002060"/>
                  </a:solidFill>
                </a:ln>
                <a:solidFill>
                  <a:srgbClr val="00B0F0"/>
                </a:solidFill>
                <a:effectLst>
                  <a:glow rad="228600">
                    <a:schemeClr val="accent2">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আল্লাহ হাফেজ</a:t>
            </a:r>
          </a:p>
        </p:txBody>
      </p:sp>
      <p:sp>
        <p:nvSpPr>
          <p:cNvPr id="2" name="Date Placeholder 1"/>
          <p:cNvSpPr>
            <a:spLocks noGrp="1"/>
          </p:cNvSpPr>
          <p:nvPr>
            <p:ph type="dt" sz="half" idx="10"/>
          </p:nvPr>
        </p:nvSpPr>
        <p:spPr/>
        <p:txBody>
          <a:bodyPr/>
          <a:lstStyle/>
          <a:p>
            <a:fld id="{B43D5D72-ACEE-4CA3-A7DE-0175BD6F55FD}" type="datetime12">
              <a:rPr lang="en-US" smtClean="0"/>
              <a:t>1:04 AM</a:t>
            </a:fld>
            <a:endParaRPr lang="en-US" dirty="0"/>
          </a:p>
        </p:txBody>
      </p:sp>
    </p:spTree>
    <p:extLst>
      <p:ext uri="{BB962C8B-B14F-4D97-AF65-F5344CB8AC3E}">
        <p14:creationId xmlns:p14="http://schemas.microsoft.com/office/powerpoint/2010/main" val="6709259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0246" y="228600"/>
            <a:ext cx="3733799" cy="1425702"/>
          </a:xfrm>
          <a:prstGeom prst="rect">
            <a:avLst/>
          </a:prstGeom>
          <a:noFill/>
        </p:spPr>
        <p:txBody>
          <a:bodyPr wrap="none" lIns="101234" tIns="50617" rIns="101234" bIns="50617"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400" b="1" spc="55"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কৃতজ্ঞতা স্বীকার </a:t>
            </a:r>
            <a:endParaRPr lang="en-US" sz="4400" b="1" spc="55"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331001" y="3240152"/>
            <a:ext cx="9677838" cy="1179449"/>
          </a:xfrm>
          <a:prstGeom prst="rect">
            <a:avLst/>
          </a:prstGeom>
          <a:solidFill>
            <a:srgbClr val="FFFF66"/>
          </a:solidFill>
        </p:spPr>
        <p:txBody>
          <a:bodyPr wrap="square" lIns="101234" tIns="50617" rIns="101234" bIns="50617" rtlCol="0">
            <a:spAutoFit/>
          </a:bodyPr>
          <a:lstStyle/>
          <a:p>
            <a:pPr algn="ctr"/>
            <a:r>
              <a:rPr lang="bn-IN" sz="3500" dirty="0">
                <a:solidFill>
                  <a:srgbClr val="005426"/>
                </a:solidFill>
                <a:latin typeface="NikoshBAN" pitchFamily="2" charset="0"/>
                <a:cs typeface="NikoshBAN" pitchFamily="2" charset="0"/>
              </a:rPr>
              <a:t>এবং কন্টেন্ট সম্পাদক হিসেবে যাঁদের নির্দেশনা, পরামর্শ ও তত্ত্বাবধানে এই মডেল কন্টেন্ট সমৃদ্ধ হয়েছে তারা হলেন-  </a:t>
            </a:r>
            <a:endParaRPr lang="en-US" sz="3500" dirty="0">
              <a:solidFill>
                <a:srgbClr val="005426"/>
              </a:solidFill>
              <a:latin typeface="NikoshBAN" pitchFamily="2" charset="0"/>
              <a:cs typeface="NikoshBAN" pitchFamily="2" charset="0"/>
            </a:endParaRPr>
          </a:p>
        </p:txBody>
      </p:sp>
      <p:sp>
        <p:nvSpPr>
          <p:cNvPr id="4" name="TextBox 3"/>
          <p:cNvSpPr txBox="1"/>
          <p:nvPr/>
        </p:nvSpPr>
        <p:spPr>
          <a:xfrm>
            <a:off x="374915" y="4572001"/>
            <a:ext cx="9633924" cy="2410555"/>
          </a:xfrm>
          <a:prstGeom prst="rect">
            <a:avLst/>
          </a:prstGeom>
          <a:noFill/>
        </p:spPr>
        <p:txBody>
          <a:bodyPr wrap="square" lIns="101234" tIns="50617" rIns="101234" bIns="50617" rtlCol="0">
            <a:spAutoFit/>
          </a:bodyPr>
          <a:lstStyle/>
          <a:p>
            <a:pPr algn="ctr"/>
            <a:r>
              <a:rPr lang="bn-IN" sz="4000" dirty="0">
                <a:solidFill>
                  <a:srgbClr val="C00000"/>
                </a:solidFill>
                <a:latin typeface="NikoshBAN" pitchFamily="2" charset="0"/>
                <a:cs typeface="NikoshBAN" pitchFamily="2" charset="0"/>
              </a:rPr>
              <a:t>জনাব মোঃ </a:t>
            </a:r>
            <a:r>
              <a:rPr lang="bn-BD" sz="4000" dirty="0">
                <a:solidFill>
                  <a:srgbClr val="C00000"/>
                </a:solidFill>
                <a:latin typeface="NikoshBAN" pitchFamily="2" charset="0"/>
                <a:cs typeface="NikoshBAN" pitchFamily="2" charset="0"/>
              </a:rPr>
              <a:t>গোলাম জাওহার</a:t>
            </a:r>
            <a:r>
              <a:rPr lang="bn-IN" sz="4000" dirty="0">
                <a:solidFill>
                  <a:srgbClr val="C00000"/>
                </a:solidFill>
                <a:latin typeface="NikoshBAN" pitchFamily="2" charset="0"/>
                <a:cs typeface="NikoshBAN" pitchFamily="2" charset="0"/>
              </a:rPr>
              <a:t>, </a:t>
            </a:r>
            <a:endParaRPr lang="bn-BD" sz="4000" dirty="0">
              <a:solidFill>
                <a:srgbClr val="C00000"/>
              </a:solidFill>
              <a:latin typeface="NikoshBAN" pitchFamily="2" charset="0"/>
              <a:cs typeface="NikoshBAN" pitchFamily="2" charset="0"/>
            </a:endParaRPr>
          </a:p>
          <a:p>
            <a:pPr algn="ctr"/>
            <a:r>
              <a:rPr lang="bn-BD" sz="3500" dirty="0">
                <a:latin typeface="NikoshBAN" pitchFamily="2" charset="0"/>
                <a:cs typeface="NikoshBAN" pitchFamily="2" charset="0"/>
              </a:rPr>
              <a:t>সহকারী অধ্যাপক, ইসলামি আদর্শ, </a:t>
            </a:r>
            <a:r>
              <a:rPr lang="bn-BD" sz="3500" dirty="0" smtClean="0">
                <a:latin typeface="NikoshBAN" pitchFamily="2" charset="0"/>
                <a:cs typeface="NikoshBAN" pitchFamily="2" charset="0"/>
              </a:rPr>
              <a:t>সরকারি </a:t>
            </a:r>
            <a:r>
              <a:rPr lang="bn-IN" sz="3500" dirty="0" smtClean="0">
                <a:latin typeface="NikoshBAN" pitchFamily="2" charset="0"/>
                <a:cs typeface="NikoshBAN" pitchFamily="2" charset="0"/>
              </a:rPr>
              <a:t>টিটি</a:t>
            </a:r>
            <a:r>
              <a:rPr lang="bn-BD" sz="3500" dirty="0" smtClean="0">
                <a:latin typeface="NikoshBAN" pitchFamily="2" charset="0"/>
                <a:cs typeface="NikoshBAN" pitchFamily="2" charset="0"/>
              </a:rPr>
              <a:t> </a:t>
            </a:r>
            <a:r>
              <a:rPr lang="bn-BD" sz="3500" dirty="0">
                <a:latin typeface="NikoshBAN" pitchFamily="2" charset="0"/>
                <a:cs typeface="NikoshBAN" pitchFamily="2" charset="0"/>
              </a:rPr>
              <a:t>কলেজ</a:t>
            </a:r>
            <a:r>
              <a:rPr lang="bn-IN" sz="3500" dirty="0">
                <a:latin typeface="NikoshBAN" pitchFamily="2" charset="0"/>
                <a:cs typeface="NikoshBAN" pitchFamily="2" charset="0"/>
              </a:rPr>
              <a:t>, </a:t>
            </a:r>
            <a:r>
              <a:rPr lang="bn-BD" sz="3500" dirty="0">
                <a:latin typeface="NikoshBAN" pitchFamily="2" charset="0"/>
                <a:cs typeface="NikoshBAN" pitchFamily="2" charset="0"/>
              </a:rPr>
              <a:t>ফরিদপুর।</a:t>
            </a:r>
            <a:endParaRPr lang="bn-IN" sz="3500" dirty="0">
              <a:latin typeface="NikoshBAN" pitchFamily="2" charset="0"/>
              <a:cs typeface="NikoshBAN" pitchFamily="2" charset="0"/>
            </a:endParaRPr>
          </a:p>
          <a:p>
            <a:pPr algn="ctr"/>
            <a:r>
              <a:rPr lang="bn-IN" sz="4000" dirty="0">
                <a:solidFill>
                  <a:srgbClr val="C00000"/>
                </a:solidFill>
                <a:latin typeface="NikoshBAN" pitchFamily="2" charset="0"/>
                <a:cs typeface="NikoshBAN" pitchFamily="2" charset="0"/>
              </a:rPr>
              <a:t>জনাব মোঃ </a:t>
            </a:r>
            <a:r>
              <a:rPr lang="bn-BD" sz="4000" dirty="0">
                <a:solidFill>
                  <a:srgbClr val="C00000"/>
                </a:solidFill>
                <a:latin typeface="NikoshBAN" pitchFamily="2" charset="0"/>
                <a:cs typeface="NikoshBAN" pitchFamily="2" charset="0"/>
              </a:rPr>
              <a:t>সাখাওয়াৎ হোসেন</a:t>
            </a:r>
            <a:r>
              <a:rPr lang="bn-IN" sz="4000" dirty="0">
                <a:solidFill>
                  <a:srgbClr val="C00000"/>
                </a:solidFill>
                <a:latin typeface="NikoshBAN" pitchFamily="2" charset="0"/>
                <a:cs typeface="NikoshBAN" pitchFamily="2" charset="0"/>
              </a:rPr>
              <a:t>, </a:t>
            </a:r>
            <a:endParaRPr lang="bn-BD" sz="4000" dirty="0">
              <a:solidFill>
                <a:srgbClr val="C00000"/>
              </a:solidFill>
              <a:latin typeface="NikoshBAN" pitchFamily="2" charset="0"/>
              <a:cs typeface="NikoshBAN" pitchFamily="2" charset="0"/>
            </a:endParaRPr>
          </a:p>
          <a:p>
            <a:pPr algn="ctr"/>
            <a:r>
              <a:rPr lang="bn-IN" sz="3500" dirty="0">
                <a:latin typeface="NikoshBAN" pitchFamily="2" charset="0"/>
                <a:cs typeface="NikoshBAN" pitchFamily="2" charset="0"/>
              </a:rPr>
              <a:t>সহকা</a:t>
            </a:r>
            <a:r>
              <a:rPr lang="bn-BD" sz="3500" dirty="0">
                <a:latin typeface="NikoshBAN" pitchFamily="2" charset="0"/>
                <a:cs typeface="NikoshBAN" pitchFamily="2" charset="0"/>
              </a:rPr>
              <a:t>রী</a:t>
            </a:r>
            <a:r>
              <a:rPr lang="bn-IN" sz="3500" dirty="0">
                <a:latin typeface="NikoshBAN" pitchFamily="2" charset="0"/>
                <a:cs typeface="NikoshBAN" pitchFamily="2" charset="0"/>
              </a:rPr>
              <a:t> অধ্যাপক, </a:t>
            </a:r>
            <a:r>
              <a:rPr lang="bn-BD" sz="3500" dirty="0">
                <a:latin typeface="NikoshBAN" pitchFamily="2" charset="0"/>
                <a:cs typeface="NikoshBAN" pitchFamily="2" charset="0"/>
              </a:rPr>
              <a:t>ইসলামি আদর্শ, </a:t>
            </a:r>
            <a:r>
              <a:rPr lang="bn-BD" sz="3500" dirty="0" smtClean="0">
                <a:latin typeface="NikoshBAN" pitchFamily="2" charset="0"/>
                <a:cs typeface="NikoshBAN" pitchFamily="2" charset="0"/>
              </a:rPr>
              <a:t>সরকারি </a:t>
            </a:r>
            <a:r>
              <a:rPr lang="bn-IN" sz="3500" dirty="0" smtClean="0">
                <a:latin typeface="NikoshBAN" pitchFamily="2" charset="0"/>
                <a:cs typeface="NikoshBAN" pitchFamily="2" charset="0"/>
              </a:rPr>
              <a:t>টিটি</a:t>
            </a:r>
            <a:r>
              <a:rPr lang="bn-BD" sz="3500" dirty="0" smtClean="0">
                <a:latin typeface="NikoshBAN" pitchFamily="2" charset="0"/>
                <a:cs typeface="NikoshBAN" pitchFamily="2" charset="0"/>
              </a:rPr>
              <a:t> </a:t>
            </a:r>
            <a:r>
              <a:rPr lang="bn-BD" sz="3500" dirty="0">
                <a:latin typeface="NikoshBAN" pitchFamily="2" charset="0"/>
                <a:cs typeface="NikoshBAN" pitchFamily="2" charset="0"/>
              </a:rPr>
              <a:t>কলেজ</a:t>
            </a:r>
            <a:r>
              <a:rPr lang="bn-IN" sz="3500" dirty="0">
                <a:latin typeface="NikoshBAN" pitchFamily="2" charset="0"/>
                <a:cs typeface="NikoshBAN" pitchFamily="2" charset="0"/>
              </a:rPr>
              <a:t>, </a:t>
            </a:r>
            <a:r>
              <a:rPr lang="bn-BD" sz="3500" dirty="0">
                <a:latin typeface="NikoshBAN" pitchFamily="2" charset="0"/>
                <a:cs typeface="NikoshBAN" pitchFamily="2" charset="0"/>
              </a:rPr>
              <a:t>সিলেট।</a:t>
            </a:r>
            <a:endParaRPr lang="bn-IN" sz="3500" dirty="0">
              <a:latin typeface="NikoshBAN" pitchFamily="2" charset="0"/>
              <a:cs typeface="NikoshBAN" pitchFamily="2" charset="0"/>
            </a:endParaRPr>
          </a:p>
        </p:txBody>
      </p:sp>
      <p:sp>
        <p:nvSpPr>
          <p:cNvPr id="5" name="TextBox 4"/>
          <p:cNvSpPr txBox="1"/>
          <p:nvPr/>
        </p:nvSpPr>
        <p:spPr>
          <a:xfrm>
            <a:off x="331005" y="1790872"/>
            <a:ext cx="9756645" cy="1333329"/>
          </a:xfrm>
          <a:prstGeom prst="rect">
            <a:avLst/>
          </a:prstGeom>
          <a:solidFill>
            <a:srgbClr val="CCFF99"/>
          </a:solidFill>
        </p:spPr>
        <p:txBody>
          <a:bodyPr wrap="square" lIns="101234" tIns="50617" rIns="101234" bIns="50617" rtlCol="0">
            <a:spAutoFit/>
          </a:bodyPr>
          <a:lstStyle/>
          <a:p>
            <a:pPr algn="ctr"/>
            <a:r>
              <a:rPr lang="bn-IN" sz="4000" dirty="0">
                <a:solidFill>
                  <a:srgbClr val="003399"/>
                </a:solidFill>
                <a:latin typeface="NikoshBAN" pitchFamily="2" charset="0"/>
                <a:cs typeface="NikoshBAN" pitchFamily="2" charset="0"/>
              </a:rPr>
              <a:t>শিক্ষা মন্ত্রণালয়, মাউশি, এনসিটিবি ও এটুআই-এর সংশ্লিষ্ট কর্মকর্তাবৃন্দ </a:t>
            </a:r>
            <a:endParaRPr lang="en-US" sz="4000" dirty="0">
              <a:solidFill>
                <a:srgbClr val="003399"/>
              </a:solidFill>
              <a:latin typeface="NikoshBAN" pitchFamily="2" charset="0"/>
              <a:cs typeface="NikoshBAN" pitchFamily="2" charset="0"/>
            </a:endParaRPr>
          </a:p>
        </p:txBody>
      </p:sp>
      <p:sp>
        <p:nvSpPr>
          <p:cNvPr id="6" name="Date Placeholder 5"/>
          <p:cNvSpPr>
            <a:spLocks noGrp="1"/>
          </p:cNvSpPr>
          <p:nvPr>
            <p:ph type="dt" sz="half" idx="10"/>
          </p:nvPr>
        </p:nvSpPr>
        <p:spPr/>
        <p:txBody>
          <a:bodyPr/>
          <a:lstStyle/>
          <a:p>
            <a:fld id="{982E05A5-C4CB-4DC0-8905-906FB6203348}" type="datetime12">
              <a:rPr lang="en-US" smtClean="0"/>
              <a:t>1:04 AM</a:t>
            </a:fld>
            <a:endParaRPr lang="en-US" dirty="0"/>
          </a:p>
        </p:txBody>
      </p:sp>
    </p:spTree>
    <p:extLst>
      <p:ext uri="{BB962C8B-B14F-4D97-AF65-F5344CB8AC3E}">
        <p14:creationId xmlns:p14="http://schemas.microsoft.com/office/powerpoint/2010/main" val="3868519141"/>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92" b="1182"/>
          <a:stretch/>
        </p:blipFill>
        <p:spPr bwMode="auto">
          <a:xfrm>
            <a:off x="5288144" y="1183525"/>
            <a:ext cx="4866299" cy="57965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277644" y="2494992"/>
            <a:ext cx="4800600" cy="1467408"/>
          </a:xfrm>
          <a:prstGeom prst="rect">
            <a:avLst/>
          </a:prstGeom>
          <a:noFill/>
        </p:spPr>
        <p:txBody>
          <a:bodyPr wrap="square" lIns="112095" tIns="56048" rIns="112095" bIns="5604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400"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bn-BD" sz="3400" dirty="0">
                <a:ln w="11430">
                  <a:solidFill>
                    <a:schemeClr val="bg1"/>
                  </a:solidFill>
                </a:ln>
                <a:solidFill>
                  <a:schemeClr val="bg1"/>
                </a:solidFill>
                <a:effectLst>
                  <a:outerShdw blurRad="50800" dist="39000" dir="5460000" algn="tl">
                    <a:srgbClr val="000000">
                      <a:alpha val="38000"/>
                    </a:srgbClr>
                  </a:outerShdw>
                </a:effectLst>
                <a:latin typeface="NikoshBAN" pitchFamily="2" charset="0"/>
                <a:cs typeface="NikoshBAN" pitchFamily="2" charset="0"/>
              </a:rPr>
              <a:t>পাঠ</a:t>
            </a:r>
            <a:r>
              <a:rPr lang="en-US" sz="3400" dirty="0">
                <a:ln w="11430">
                  <a:solidFill>
                    <a:schemeClr val="bg1"/>
                  </a:solidFill>
                </a:ln>
                <a:solidFill>
                  <a:schemeClr val="bg1"/>
                </a:solidFill>
                <a:effectLst>
                  <a:outerShdw blurRad="50800" dist="39000" dir="5460000" algn="tl">
                    <a:srgbClr val="000000">
                      <a:alpha val="38000"/>
                    </a:srgbClr>
                  </a:outerShdw>
                </a:effectLst>
                <a:latin typeface="NikoshBAN" pitchFamily="2" charset="0"/>
                <a:cs typeface="NikoshBAN" pitchFamily="2" charset="0"/>
              </a:rPr>
              <a:t>:</a:t>
            </a:r>
            <a:r>
              <a:rPr lang="bn-BD" sz="3400" dirty="0">
                <a:ln w="11430">
                  <a:solidFill>
                    <a:schemeClr val="bg1"/>
                  </a:solidFill>
                </a:ln>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sz="3400" dirty="0">
                <a:ln w="11430">
                  <a:solidFill>
                    <a:schemeClr val="bg1"/>
                  </a:solidFill>
                </a:ln>
                <a:solidFill>
                  <a:schemeClr val="bg1"/>
                </a:solidFill>
                <a:effectLst>
                  <a:outerShdw blurRad="50800" dist="39000" dir="5460000" algn="tl">
                    <a:srgbClr val="000000">
                      <a:alpha val="38000"/>
                    </a:srgbClr>
                  </a:outerShdw>
                </a:effectLst>
                <a:latin typeface="NikoshBAN" pitchFamily="2" charset="0"/>
                <a:cs typeface="NikoshBAN" pitchFamily="2" charset="0"/>
              </a:rPr>
              <a:t>9</a:t>
            </a:r>
            <a:endParaRPr lang="bn-BD" sz="3400" dirty="0">
              <a:ln w="11430">
                <a:solidFill>
                  <a:schemeClr val="bg1"/>
                </a:solidFill>
              </a:ln>
              <a:solidFill>
                <a:schemeClr val="bg1"/>
              </a:solidFill>
              <a:effectLst>
                <a:outerShdw blurRad="50800" dist="39000" dir="5460000" algn="tl">
                  <a:srgbClr val="000000">
                    <a:alpha val="38000"/>
                  </a:srgbClr>
                </a:outerShdw>
              </a:effectLst>
              <a:latin typeface="NikoshBAN" pitchFamily="2" charset="0"/>
              <a:cs typeface="NikoshBAN" pitchFamily="2" charset="0"/>
            </a:endParaRPr>
          </a:p>
          <a:p>
            <a:pPr algn="ctr"/>
            <a:r>
              <a:rPr lang="bn-BD" sz="3000" dirty="0" smtClean="0">
                <a:ln w="11430">
                  <a:solidFill>
                    <a:schemeClr val="bg1"/>
                  </a:solidFill>
                </a:ln>
                <a:solidFill>
                  <a:schemeClr val="bg1"/>
                </a:solidFill>
                <a:effectLst>
                  <a:outerShdw blurRad="50800" dist="39000" dir="5460000" algn="tl">
                    <a:srgbClr val="000000">
                      <a:alpha val="38000"/>
                    </a:srgbClr>
                  </a:outerShdw>
                </a:effectLst>
                <a:latin typeface="NikoshBAN" pitchFamily="2" charset="0"/>
                <a:cs typeface="NikoshBAN" pitchFamily="2" charset="0"/>
              </a:rPr>
              <a:t>দ্বিতীয় </a:t>
            </a:r>
            <a:r>
              <a:rPr lang="bn-BD" sz="3000" dirty="0">
                <a:ln w="11430">
                  <a:solidFill>
                    <a:schemeClr val="bg1"/>
                  </a:solidFill>
                </a:ln>
                <a:solidFill>
                  <a:schemeClr val="bg1"/>
                </a:solidFill>
                <a:effectLst>
                  <a:outerShdw blurRad="50800" dist="39000" dir="5460000" algn="tl">
                    <a:srgbClr val="000000">
                      <a:alpha val="38000"/>
                    </a:srgbClr>
                  </a:outerShdw>
                </a:effectLst>
                <a:latin typeface="NikoshBAN" pitchFamily="2" charset="0"/>
                <a:cs typeface="NikoshBAN" pitchFamily="2" charset="0"/>
              </a:rPr>
              <a:t>অধ্যায় </a:t>
            </a:r>
            <a:r>
              <a:rPr lang="bn-BD" sz="3000" dirty="0" smtClean="0">
                <a:ln w="11430">
                  <a:solidFill>
                    <a:schemeClr val="bg1"/>
                  </a:solidFill>
                </a:ln>
                <a:solidFill>
                  <a:schemeClr val="bg1"/>
                </a:solidFill>
                <a:effectLst>
                  <a:outerShdw blurRad="50800" dist="39000" dir="5460000" algn="tl">
                    <a:srgbClr val="000000">
                      <a:alpha val="38000"/>
                    </a:srgbClr>
                  </a:outerShdw>
                </a:effectLst>
                <a:latin typeface="NikoshBAN" pitchFamily="2" charset="0"/>
                <a:cs typeface="NikoshBAN" pitchFamily="2" charset="0"/>
              </a:rPr>
              <a:t>(ইবাদত)</a:t>
            </a:r>
            <a:endParaRPr lang="bn-BD" sz="3000" dirty="0">
              <a:ln w="11430">
                <a:solidFill>
                  <a:schemeClr val="bg1"/>
                </a:solidFill>
              </a:ln>
              <a:solidFill>
                <a:schemeClr val="bg1"/>
              </a:solidFill>
              <a:effectLst>
                <a:outerShdw blurRad="50800" dist="39000" dir="5460000" algn="tl">
                  <a:srgbClr val="000000">
                    <a:alpha val="38000"/>
                  </a:srgbClr>
                </a:outerShdw>
              </a:effectLst>
              <a:latin typeface="NikoshBAN" pitchFamily="2" charset="0"/>
              <a:cs typeface="NikoshBAN" pitchFamily="2" charset="0"/>
            </a:endParaRPr>
          </a:p>
          <a:p>
            <a:pPr algn="ctr"/>
            <a:endParaRPr lang="en-US" sz="2400" dirty="0">
              <a:ln w="11430">
                <a:solidFill>
                  <a:schemeClr val="bg1"/>
                </a:solidFill>
              </a:ln>
              <a:solidFill>
                <a:schemeClr val="bg1"/>
              </a:solidFill>
              <a:effectLst>
                <a:outerShdw blurRad="50800" dist="39000" dir="5460000" algn="tl">
                  <a:srgbClr val="000000">
                    <a:alpha val="38000"/>
                  </a:srgbClr>
                </a:outerShdw>
              </a:effectLst>
              <a:latin typeface="NikoshBAN" pitchFamily="2" charset="0"/>
              <a:cs typeface="NikoshBAN" pitchFamily="2" charset="0"/>
            </a:endParaRPr>
          </a:p>
        </p:txBody>
      </p:sp>
      <p:cxnSp>
        <p:nvCxnSpPr>
          <p:cNvPr id="6" name="Straight Connector 5"/>
          <p:cNvCxnSpPr/>
          <p:nvPr/>
        </p:nvCxnSpPr>
        <p:spPr>
          <a:xfrm>
            <a:off x="0" y="1066801"/>
            <a:ext cx="10402888" cy="0"/>
          </a:xfrm>
          <a:prstGeom prst="line">
            <a:avLst/>
          </a:prstGeom>
          <a:ln w="76200">
            <a:solidFill>
              <a:schemeClr val="tx1"/>
            </a:solidFill>
          </a:ln>
          <a:effectLst>
            <a:glow rad="139700">
              <a:schemeClr val="tx1">
                <a:alpha val="40000"/>
              </a:schemeClr>
            </a:glo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88962" y="184262"/>
            <a:ext cx="2911159" cy="1008170"/>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5900" b="1" dirty="0">
                <a:solidFill>
                  <a:schemeClr val="tx1"/>
                </a:solidFill>
                <a:latin typeface="NikoshBAN" pitchFamily="2" charset="0"/>
                <a:cs typeface="NikoshBAN" pitchFamily="2" charset="0"/>
              </a:rPr>
              <a:t>পরিচিতি</a:t>
            </a:r>
            <a:endParaRPr lang="en-US" sz="5900" b="1" dirty="0">
              <a:solidFill>
                <a:schemeClr val="tx1"/>
              </a:solidFill>
              <a:latin typeface="NikoshBAN" pitchFamily="2" charset="0"/>
              <a:cs typeface="NikoshBAN" pitchFamily="2" charset="0"/>
            </a:endParaRPr>
          </a:p>
        </p:txBody>
      </p:sp>
      <p:sp>
        <p:nvSpPr>
          <p:cNvPr id="8" name="TextBox 7"/>
          <p:cNvSpPr txBox="1"/>
          <p:nvPr/>
        </p:nvSpPr>
        <p:spPr>
          <a:xfrm>
            <a:off x="248444" y="1183525"/>
            <a:ext cx="5029200" cy="5796569"/>
          </a:xfrm>
          <a:prstGeom prst="roundRect">
            <a:avLst/>
          </a:prstGeom>
          <a:solidFill>
            <a:schemeClr val="bg2">
              <a:lumMod val="90000"/>
            </a:schemeClr>
          </a:solidFill>
        </p:spPr>
        <p:style>
          <a:lnRef idx="0">
            <a:scrgbClr r="0" g="0" b="0"/>
          </a:lnRef>
          <a:fillRef idx="1003">
            <a:schemeClr val="lt1"/>
          </a:fillRef>
          <a:effectRef idx="0">
            <a:scrgbClr r="0" g="0" b="0"/>
          </a:effectRef>
          <a:fontRef idx="major"/>
        </p:style>
        <p:txBody>
          <a:bodyPr wrap="square" lIns="99261" tIns="49630" rIns="99261" bIns="49630" rtlCol="0">
            <a:spAutoFit/>
          </a:bodyPr>
          <a:lstStyle/>
          <a:p>
            <a:pPr algn="ctr"/>
            <a:endParaRPr lang="en-US" sz="4400" dirty="0">
              <a:solidFill>
                <a:srgbClr val="002060"/>
              </a:solidFill>
              <a:latin typeface="NikoshBAN" pitchFamily="2" charset="0"/>
              <a:cs typeface="NikoshBAN" pitchFamily="2" charset="0"/>
            </a:endParaRPr>
          </a:p>
          <a:p>
            <a:pPr algn="ctr"/>
            <a:endParaRPr lang="en-US" sz="4400" dirty="0">
              <a:solidFill>
                <a:srgbClr val="002060"/>
              </a:solidFill>
              <a:latin typeface="NikoshBAN" pitchFamily="2" charset="0"/>
              <a:cs typeface="NikoshBAN" pitchFamily="2" charset="0"/>
            </a:endParaRPr>
          </a:p>
          <a:p>
            <a:pPr algn="ctr"/>
            <a:endParaRPr lang="en-US" sz="6600" dirty="0">
              <a:solidFill>
                <a:srgbClr val="002060"/>
              </a:solidFill>
              <a:latin typeface="NikoshBAN" pitchFamily="2" charset="0"/>
              <a:cs typeface="NikoshBAN" pitchFamily="2" charset="0"/>
            </a:endParaRPr>
          </a:p>
          <a:p>
            <a:pPr algn="ctr"/>
            <a:endParaRPr lang="en-US" sz="100" dirty="0">
              <a:solidFill>
                <a:srgbClr val="002060"/>
              </a:solidFill>
              <a:latin typeface="NikoshBAN" pitchFamily="2" charset="0"/>
              <a:cs typeface="NikoshBAN" pitchFamily="2" charset="0"/>
            </a:endParaRPr>
          </a:p>
          <a:p>
            <a:pPr algn="ctr"/>
            <a:r>
              <a:rPr lang="bn-BD" sz="4400" dirty="0">
                <a:solidFill>
                  <a:srgbClr val="002060"/>
                </a:solidFill>
                <a:latin typeface="NikoshBAN" pitchFamily="2" charset="0"/>
                <a:cs typeface="NikoshBAN" pitchFamily="2" charset="0"/>
              </a:rPr>
              <a:t>মোঃ ইউনুছ আজাদ</a:t>
            </a:r>
            <a:endParaRPr lang="bn-BD" sz="2600" dirty="0">
              <a:solidFill>
                <a:schemeClr val="accent6">
                  <a:lumMod val="75000"/>
                </a:schemeClr>
              </a:solidFill>
              <a:latin typeface="NikoshBAN" pitchFamily="2" charset="0"/>
              <a:cs typeface="NikoshBAN" pitchFamily="2" charset="0"/>
            </a:endParaRPr>
          </a:p>
          <a:p>
            <a:pPr algn="ctr"/>
            <a:r>
              <a:rPr lang="bn-BD" sz="3000" dirty="0">
                <a:solidFill>
                  <a:schemeClr val="accent6">
                    <a:lumMod val="75000"/>
                  </a:schemeClr>
                </a:solidFill>
                <a:latin typeface="NikoshBAN" pitchFamily="2" charset="0"/>
                <a:cs typeface="NikoshBAN" pitchFamily="2" charset="0"/>
              </a:rPr>
              <a:t>সহকারী শিক্ষক,</a:t>
            </a:r>
          </a:p>
          <a:p>
            <a:pPr algn="ctr"/>
            <a:r>
              <a:rPr lang="bn-BD" sz="3000" dirty="0">
                <a:solidFill>
                  <a:schemeClr val="tx2">
                    <a:lumMod val="75000"/>
                  </a:schemeClr>
                </a:solidFill>
                <a:latin typeface="NikoshBAN" pitchFamily="2" charset="0"/>
                <a:cs typeface="NikoshBAN" pitchFamily="2" charset="0"/>
              </a:rPr>
              <a:t>নোয়াপাড়া মুসলিম উচ্চ বিদ্যালয়,</a:t>
            </a:r>
          </a:p>
          <a:p>
            <a:pPr algn="ctr"/>
            <a:r>
              <a:rPr lang="bn-BD" sz="3000" dirty="0">
                <a:solidFill>
                  <a:schemeClr val="tx2">
                    <a:lumMod val="75000"/>
                  </a:schemeClr>
                </a:solidFill>
                <a:latin typeface="NikoshBAN" pitchFamily="2" charset="0"/>
                <a:cs typeface="NikoshBAN" pitchFamily="2" charset="0"/>
              </a:rPr>
              <a:t>রাউজান, চট্টগ্রাম।</a:t>
            </a:r>
          </a:p>
          <a:p>
            <a:pPr algn="ctr"/>
            <a:r>
              <a:rPr lang="bn-BD" sz="3000" dirty="0">
                <a:solidFill>
                  <a:schemeClr val="accent6">
                    <a:lumMod val="50000"/>
                  </a:schemeClr>
                </a:solidFill>
                <a:latin typeface="NikoshBAN" pitchFamily="2" charset="0"/>
                <a:cs typeface="NikoshBAN" pitchFamily="2" charset="0"/>
              </a:rPr>
              <a:t>মোবাইল নম্বর – ০১৮১৬-৮৭০৬৬৬</a:t>
            </a:r>
          </a:p>
          <a:p>
            <a:pPr algn="ctr"/>
            <a:r>
              <a:rPr lang="en-US" sz="2100" dirty="0">
                <a:solidFill>
                  <a:schemeClr val="bg2">
                    <a:lumMod val="25000"/>
                  </a:schemeClr>
                </a:solidFill>
                <a:latin typeface="NikoshBAN" pitchFamily="2" charset="0"/>
                <a:cs typeface="NikoshBAN" pitchFamily="2" charset="0"/>
              </a:rPr>
              <a:t>E-mail: yunusazad</a:t>
            </a:r>
            <a:r>
              <a:rPr lang="en-US" sz="2100" dirty="0">
                <a:solidFill>
                  <a:schemeClr val="bg2">
                    <a:lumMod val="25000"/>
                  </a:schemeClr>
                </a:solidFill>
                <a:latin typeface="Times New Roman" pitchFamily="18" charset="0"/>
                <a:cs typeface="Times New Roman" pitchFamily="18" charset="0"/>
              </a:rPr>
              <a:t>86</a:t>
            </a:r>
            <a:r>
              <a:rPr lang="en-US" sz="2100" dirty="0">
                <a:solidFill>
                  <a:schemeClr val="bg2">
                    <a:lumMod val="25000"/>
                  </a:schemeClr>
                </a:solidFill>
                <a:latin typeface="NikoshBAN" pitchFamily="2" charset="0"/>
                <a:cs typeface="NikoshBAN" pitchFamily="2" charset="0"/>
              </a:rPr>
              <a:t>@gmail.com</a:t>
            </a:r>
            <a:endParaRPr lang="bn-BD" sz="2100" dirty="0">
              <a:solidFill>
                <a:schemeClr val="bg2">
                  <a:lumMod val="25000"/>
                </a:schemeClr>
              </a:solidFill>
              <a:latin typeface="NikoshBAN" pitchFamily="2" charset="0"/>
              <a:cs typeface="NikoshBAN" pitchFamily="2"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3766" y="1143000"/>
            <a:ext cx="2837078" cy="27517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Date Placeholder 2"/>
          <p:cNvSpPr>
            <a:spLocks noGrp="1"/>
          </p:cNvSpPr>
          <p:nvPr>
            <p:ph type="dt" sz="half" idx="10"/>
          </p:nvPr>
        </p:nvSpPr>
        <p:spPr/>
        <p:txBody>
          <a:bodyPr/>
          <a:lstStyle/>
          <a:p>
            <a:fld id="{65CF3399-E68E-4849-9E8C-4C69CF500F43}" type="datetime12">
              <a:rPr lang="en-US" smtClean="0"/>
              <a:t>1:04 AM</a:t>
            </a:fld>
            <a:endParaRPr lang="en-US" dirty="0"/>
          </a:p>
        </p:txBody>
      </p:sp>
      <p:sp>
        <p:nvSpPr>
          <p:cNvPr id="10" name="Rectangle 9"/>
          <p:cNvSpPr/>
          <p:nvPr/>
        </p:nvSpPr>
        <p:spPr>
          <a:xfrm>
            <a:off x="6115844" y="5383389"/>
            <a:ext cx="3429000" cy="636411"/>
          </a:xfrm>
          <a:prstGeom prst="rect">
            <a:avLst/>
          </a:prstGeom>
          <a:noFill/>
        </p:spPr>
        <p:txBody>
          <a:bodyPr wrap="square" lIns="112095" tIns="56048" rIns="112095" bIns="5604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400"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সময়ঃ ৫০ মিনিট</a:t>
            </a:r>
            <a:endParaRPr lang="en-US" sz="2400" dirty="0">
              <a:ln w="11430">
                <a:solidFill>
                  <a:schemeClr val="bg1"/>
                </a:solidFill>
              </a:ln>
              <a:solidFill>
                <a:schemeClr val="bg1"/>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3502914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284" t="20523" r="12295" b="11473"/>
          <a:stretch/>
        </p:blipFill>
        <p:spPr>
          <a:xfrm>
            <a:off x="400844" y="457200"/>
            <a:ext cx="9525000" cy="6324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Date Placeholder 1"/>
          <p:cNvSpPr>
            <a:spLocks noGrp="1"/>
          </p:cNvSpPr>
          <p:nvPr>
            <p:ph type="dt" sz="half" idx="10"/>
          </p:nvPr>
        </p:nvSpPr>
        <p:spPr/>
        <p:txBody>
          <a:bodyPr/>
          <a:lstStyle/>
          <a:p>
            <a:fld id="{3120BE1B-EEFA-4EF4-86C7-430453AD8A1F}" type="datetime12">
              <a:rPr lang="en-US" smtClean="0"/>
              <a:t>1:04 AM</a:t>
            </a:fld>
            <a:endParaRPr lang="en-US" dirty="0"/>
          </a:p>
        </p:txBody>
      </p:sp>
    </p:spTree>
    <p:extLst>
      <p:ext uri="{BB962C8B-B14F-4D97-AF65-F5344CB8AC3E}">
        <p14:creationId xmlns:p14="http://schemas.microsoft.com/office/powerpoint/2010/main" val="36572485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044" y="381000"/>
            <a:ext cx="9448800" cy="6477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descr="Screen Clipping"/>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01688" y="381000"/>
            <a:ext cx="8763000" cy="2362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Date Placeholder 3"/>
          <p:cNvSpPr>
            <a:spLocks noGrp="1"/>
          </p:cNvSpPr>
          <p:nvPr>
            <p:ph type="dt" sz="half" idx="10"/>
          </p:nvPr>
        </p:nvSpPr>
        <p:spPr/>
        <p:txBody>
          <a:bodyPr/>
          <a:lstStyle/>
          <a:p>
            <a:fld id="{99C7F8CC-A6C5-4740-A9F5-D3AB06A3BF2E}" type="datetime12">
              <a:rPr lang="en-US" smtClean="0"/>
              <a:t>1:04 AM</a:t>
            </a:fld>
            <a:endParaRPr lang="en-US" dirty="0"/>
          </a:p>
        </p:txBody>
      </p:sp>
    </p:spTree>
    <p:extLst>
      <p:ext uri="{BB962C8B-B14F-4D97-AF65-F5344CB8AC3E}">
        <p14:creationId xmlns:p14="http://schemas.microsoft.com/office/powerpoint/2010/main" val="18896934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9444" y="1853625"/>
            <a:ext cx="9194074" cy="3764772"/>
          </a:xfrm>
          <a:prstGeom prst="rect">
            <a:avLst/>
          </a:prstGeom>
          <a:solidFill>
            <a:schemeClr val="bg1">
              <a:lumMod val="95000"/>
            </a:schemeClr>
          </a:solidFill>
        </p:spPr>
        <p:txBody>
          <a:bodyPr wrap="square" lIns="101242" tIns="50621" rIns="101242" bIns="50621"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5400" b="1" u="sng" dirty="0">
                <a:ln w="11430"/>
                <a:effectLst>
                  <a:outerShdw blurRad="50800" dist="39000" dir="5460000" algn="tl">
                    <a:srgbClr val="000000">
                      <a:alpha val="38000"/>
                    </a:srgbClr>
                  </a:outerShdw>
                </a:effectLst>
                <a:latin typeface="NikoshBAN" pitchFamily="2" charset="0"/>
                <a:cs typeface="NikoshBAN" pitchFamily="2" charset="0"/>
              </a:rPr>
              <a:t>এ পাঠ শেষে শিক্ষার্থীরা-</a:t>
            </a:r>
          </a:p>
          <a:p>
            <a:endParaRPr lang="bn-BD" sz="800" b="1" u="sng" dirty="0">
              <a:ln w="11430"/>
              <a:effectLst>
                <a:outerShdw blurRad="50800" dist="39000" dir="5460000" algn="tl">
                  <a:srgbClr val="000000">
                    <a:alpha val="38000"/>
                  </a:srgbClr>
                </a:outerShdw>
              </a:effectLst>
              <a:latin typeface="NikoshBAN" pitchFamily="2" charset="0"/>
              <a:cs typeface="NikoshBAN" pitchFamily="2" charset="0"/>
            </a:endParaRPr>
          </a:p>
          <a:p>
            <a:pPr marL="569488" indent="-569488">
              <a:buFont typeface="+mj-lt"/>
              <a:buAutoNum type="arabicPeriod"/>
            </a:pPr>
            <a:r>
              <a:rPr lang="bn-BD" sz="4400" b="1" dirty="0" smtClean="0">
                <a:ln w="11430"/>
                <a:effectLst>
                  <a:outerShdw blurRad="50800" dist="39000" dir="5460000" algn="tl">
                    <a:srgbClr val="000000">
                      <a:alpha val="38000"/>
                    </a:srgbClr>
                  </a:outerShdw>
                </a:effectLst>
                <a:latin typeface="NikoshBAN" pitchFamily="2" charset="0"/>
                <a:cs typeface="NikoshBAN" pitchFamily="2" charset="0"/>
              </a:rPr>
              <a:t>ইতিকাফ শব্দের অর্থ বলতে পারবে।</a:t>
            </a:r>
          </a:p>
          <a:p>
            <a:pPr marL="569488" indent="-569488">
              <a:buFont typeface="+mj-lt"/>
              <a:buAutoNum type="arabicPeriod"/>
            </a:pPr>
            <a:r>
              <a:rPr lang="bn-BD" sz="4400" b="1" dirty="0" smtClean="0">
                <a:ln w="11430"/>
                <a:effectLst>
                  <a:outerShdw blurRad="50800" dist="39000" dir="5460000" algn="tl">
                    <a:srgbClr val="000000">
                      <a:alpha val="38000"/>
                    </a:srgbClr>
                  </a:outerShdw>
                </a:effectLst>
                <a:latin typeface="NikoshBAN" pitchFamily="2" charset="0"/>
                <a:cs typeface="NikoshBAN" pitchFamily="2" charset="0"/>
              </a:rPr>
              <a:t>ইতিকাফ এর ফযিলত বর্ণনা পারবে।</a:t>
            </a:r>
          </a:p>
          <a:p>
            <a:pPr marL="569488" indent="-569488">
              <a:buFont typeface="+mj-lt"/>
              <a:buAutoNum type="arabicPeriod"/>
            </a:pPr>
            <a:r>
              <a:rPr lang="bn-BD" sz="4400" b="1" dirty="0" smtClean="0">
                <a:ln w="11430"/>
                <a:effectLst>
                  <a:outerShdw blurRad="50800" dist="39000" dir="5460000" algn="tl">
                    <a:srgbClr val="000000">
                      <a:alpha val="38000"/>
                    </a:srgbClr>
                  </a:outerShdw>
                </a:effectLst>
                <a:latin typeface="NikoshBAN" pitchFamily="2" charset="0"/>
                <a:cs typeface="NikoshBAN" pitchFamily="2" charset="0"/>
              </a:rPr>
              <a:t>ইতিকাফের গুরুত্ব ব্যাখ্যা করতে পারবে।</a:t>
            </a:r>
          </a:p>
          <a:p>
            <a:pPr marL="569488" indent="-569488">
              <a:buFont typeface="+mj-lt"/>
              <a:buAutoNum type="arabicPeriod"/>
            </a:pPr>
            <a:r>
              <a:rPr lang="bn-BD" sz="4400" b="1" dirty="0" smtClean="0">
                <a:ln w="11430"/>
                <a:effectLst>
                  <a:outerShdw blurRad="50800" dist="39000" dir="5460000" algn="tl">
                    <a:srgbClr val="000000">
                      <a:alpha val="38000"/>
                    </a:srgbClr>
                  </a:outerShdw>
                </a:effectLst>
                <a:latin typeface="NikoshBAN" pitchFamily="2" charset="0"/>
                <a:cs typeface="NikoshBAN" pitchFamily="2" charset="0"/>
              </a:rPr>
              <a:t>ইতিকাফ করার নিয়ম বর্ণনা করতে পারবে।</a:t>
            </a:r>
            <a:endParaRPr lang="en-US" sz="44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3" name="TextBox 2"/>
          <p:cNvSpPr txBox="1"/>
          <p:nvPr/>
        </p:nvSpPr>
        <p:spPr>
          <a:xfrm>
            <a:off x="3220244" y="152400"/>
            <a:ext cx="4038600" cy="121022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101242" tIns="50621" rIns="101242" bIns="50621" rtlCol="0">
            <a:spAutoFit/>
          </a:bodyPr>
          <a:lstStyle/>
          <a:p>
            <a:pPr algn="ctr"/>
            <a:r>
              <a:rPr lang="bn-BD" sz="7200" dirty="0">
                <a:solidFill>
                  <a:schemeClr val="tx1"/>
                </a:solidFill>
                <a:latin typeface="NikoshBAN" pitchFamily="2" charset="0"/>
                <a:cs typeface="NikoshBAN" pitchFamily="2" charset="0"/>
              </a:rPr>
              <a:t>শিখনফল</a:t>
            </a:r>
            <a:endParaRPr lang="en-US" sz="7200" dirty="0">
              <a:solidFill>
                <a:schemeClr val="tx1"/>
              </a:solidFill>
              <a:latin typeface="NikoshBAN" pitchFamily="2" charset="0"/>
              <a:cs typeface="NikoshBAN" pitchFamily="2" charset="0"/>
            </a:endParaRPr>
          </a:p>
        </p:txBody>
      </p:sp>
      <p:cxnSp>
        <p:nvCxnSpPr>
          <p:cNvPr id="4" name="Straight Connector 3"/>
          <p:cNvCxnSpPr/>
          <p:nvPr/>
        </p:nvCxnSpPr>
        <p:spPr>
          <a:xfrm>
            <a:off x="0" y="1447800"/>
            <a:ext cx="10402888" cy="0"/>
          </a:xfrm>
          <a:prstGeom prst="line">
            <a:avLst/>
          </a:prstGeom>
          <a:ln w="76200">
            <a:solidFill>
              <a:schemeClr val="tx1"/>
            </a:solidFill>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F1868CD7-5726-4F86-B91A-DEF255E68DBB}" type="datetime12">
              <a:rPr lang="en-US" smtClean="0"/>
              <a:t>1:04 AM</a:t>
            </a:fld>
            <a:endParaRPr lang="en-US" dirty="0"/>
          </a:p>
        </p:txBody>
      </p:sp>
    </p:spTree>
    <p:extLst>
      <p:ext uri="{BB962C8B-B14F-4D97-AF65-F5344CB8AC3E}">
        <p14:creationId xmlns:p14="http://schemas.microsoft.com/office/powerpoint/2010/main" val="11366190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1086644" y="1193800"/>
            <a:ext cx="8229600" cy="4978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Screen Clipping"/>
          <p:cNvPicPr>
            <a:picLocks noChangeAspect="1"/>
          </p:cNvPicPr>
          <p:nvPr/>
        </p:nvPicPr>
        <p:blipFill>
          <a:blip r:embed="rId4">
            <a:duotone>
              <a:prstClr val="black"/>
              <a:schemeClr val="accent2">
                <a:lumMod val="20000"/>
                <a:lumOff val="80000"/>
                <a:tint val="45000"/>
                <a:satMod val="400000"/>
              </a:schemeClr>
            </a:duotone>
            <a:extLst>
              <a:ext uri="{28A0092B-C50C-407E-A947-70E740481C1C}">
                <a14:useLocalDpi xmlns:a14="http://schemas.microsoft.com/office/drawing/2010/main" val="0"/>
              </a:ext>
            </a:extLst>
          </a:blip>
          <a:stretch>
            <a:fillRect/>
          </a:stretch>
        </p:blipFill>
        <p:spPr>
          <a:xfrm>
            <a:off x="3158222" y="5029200"/>
            <a:ext cx="4024422" cy="1143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1066800" y="6088872"/>
            <a:ext cx="3601244" cy="997728"/>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5300" b="1" dirty="0" smtClean="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অবস্থান করা</a:t>
            </a:r>
            <a:endParaRPr lang="en-US" sz="53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TextBox 5"/>
          <p:cNvSpPr txBox="1"/>
          <p:nvPr/>
        </p:nvSpPr>
        <p:spPr>
          <a:xfrm>
            <a:off x="5638800" y="6088872"/>
            <a:ext cx="3601244" cy="997728"/>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5300" b="1" dirty="0" smtClean="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আটকে থাকা</a:t>
            </a:r>
            <a:endParaRPr lang="en-US" sz="53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cxnSp>
        <p:nvCxnSpPr>
          <p:cNvPr id="7" name="Straight Connector 6"/>
          <p:cNvCxnSpPr/>
          <p:nvPr/>
        </p:nvCxnSpPr>
        <p:spPr>
          <a:xfrm>
            <a:off x="0" y="1066801"/>
            <a:ext cx="10402888" cy="0"/>
          </a:xfrm>
          <a:prstGeom prst="line">
            <a:avLst/>
          </a:prstGeom>
          <a:ln w="76200">
            <a:solidFill>
              <a:schemeClr val="tx1"/>
            </a:solidFill>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48844" y="134830"/>
            <a:ext cx="3429000" cy="1008170"/>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5900" b="1" dirty="0" smtClean="0">
                <a:solidFill>
                  <a:schemeClr val="tx1"/>
                </a:solidFill>
                <a:latin typeface="NikoshBAN" pitchFamily="2" charset="0"/>
                <a:cs typeface="NikoshBAN" pitchFamily="2" charset="0"/>
              </a:rPr>
              <a:t>ইতিকাফ</a:t>
            </a:r>
            <a:endParaRPr lang="en-US" sz="5900" b="1" dirty="0">
              <a:solidFill>
                <a:schemeClr val="tx1"/>
              </a:solidFill>
              <a:latin typeface="NikoshBAN" pitchFamily="2" charset="0"/>
              <a:cs typeface="NikoshBAN" pitchFamily="2" charset="0"/>
            </a:endParaRPr>
          </a:p>
        </p:txBody>
      </p:sp>
      <p:sp>
        <p:nvSpPr>
          <p:cNvPr id="3" name="Date Placeholder 2"/>
          <p:cNvSpPr>
            <a:spLocks noGrp="1"/>
          </p:cNvSpPr>
          <p:nvPr>
            <p:ph type="dt" sz="half" idx="10"/>
          </p:nvPr>
        </p:nvSpPr>
        <p:spPr/>
        <p:txBody>
          <a:bodyPr/>
          <a:lstStyle/>
          <a:p>
            <a:fld id="{E640AE8A-4A0F-4DBC-9465-B6EFA8C14AA6}" type="datetime12">
              <a:rPr lang="en-US" smtClean="0"/>
              <a:t>1:04 AM</a:t>
            </a:fld>
            <a:endParaRPr lang="en-US" dirty="0"/>
          </a:p>
        </p:txBody>
      </p:sp>
    </p:spTree>
    <p:extLst>
      <p:ext uri="{BB962C8B-B14F-4D97-AF65-F5344CB8AC3E}">
        <p14:creationId xmlns:p14="http://schemas.microsoft.com/office/powerpoint/2010/main" val="38637186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0829"/>
          <a:stretch/>
        </p:blipFill>
        <p:spPr>
          <a:xfrm>
            <a:off x="248444" y="1066801"/>
            <a:ext cx="5029200" cy="48767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4935"/>
          <a:stretch/>
        </p:blipFill>
        <p:spPr>
          <a:xfrm>
            <a:off x="5353844" y="1066800"/>
            <a:ext cx="4724400" cy="48767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p:cNvSpPr txBox="1"/>
          <p:nvPr/>
        </p:nvSpPr>
        <p:spPr>
          <a:xfrm>
            <a:off x="248444" y="5943600"/>
            <a:ext cx="9829800" cy="847173"/>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400" b="1" dirty="0" smtClean="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সাংসারিক কাজকর্ম ও পরিবার থেকে আলাদা হয়ে- </a:t>
            </a:r>
            <a:endParaRPr lang="en-US" sz="44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cxnSp>
        <p:nvCxnSpPr>
          <p:cNvPr id="5" name="Straight Connector 4"/>
          <p:cNvCxnSpPr/>
          <p:nvPr/>
        </p:nvCxnSpPr>
        <p:spPr>
          <a:xfrm>
            <a:off x="0" y="1066801"/>
            <a:ext cx="10402888" cy="0"/>
          </a:xfrm>
          <a:prstGeom prst="line">
            <a:avLst/>
          </a:prstGeom>
          <a:ln w="76200">
            <a:solidFill>
              <a:schemeClr val="tx1"/>
            </a:solidFill>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0"/>
          </p:nvPr>
        </p:nvSpPr>
        <p:spPr/>
        <p:txBody>
          <a:bodyPr/>
          <a:lstStyle/>
          <a:p>
            <a:fld id="{342E6551-0CFB-4DC1-8FA8-FD782014A510}" type="datetime12">
              <a:rPr lang="en-US" smtClean="0"/>
              <a:t>1:04 AM</a:t>
            </a:fld>
            <a:endParaRPr lang="en-US" dirty="0"/>
          </a:p>
        </p:txBody>
      </p:sp>
      <p:sp>
        <p:nvSpPr>
          <p:cNvPr id="8" name="TextBox 7"/>
          <p:cNvSpPr txBox="1"/>
          <p:nvPr/>
        </p:nvSpPr>
        <p:spPr>
          <a:xfrm>
            <a:off x="3448844" y="134830"/>
            <a:ext cx="3429000" cy="1008170"/>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5900" b="1" dirty="0" smtClean="0">
                <a:solidFill>
                  <a:schemeClr val="tx1"/>
                </a:solidFill>
                <a:latin typeface="NikoshBAN" pitchFamily="2" charset="0"/>
                <a:cs typeface="NikoshBAN" pitchFamily="2" charset="0"/>
              </a:rPr>
              <a:t>ইতিকাফ</a:t>
            </a:r>
            <a:endParaRPr lang="en-US" sz="59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434704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d. Yunus Azad\Desktop\Mobile pic\IMG_2241404183609182.jpeg"/>
          <p:cNvPicPr>
            <a:picLocks noChangeAspect="1" noChangeArrowheads="1"/>
          </p:cNvPicPr>
          <p:nvPr/>
        </p:nvPicPr>
        <p:blipFill rotWithShape="1">
          <a:blip r:embed="rId3">
            <a:extLst>
              <a:ext uri="{28A0092B-C50C-407E-A947-70E740481C1C}">
                <a14:useLocalDpi xmlns:a14="http://schemas.microsoft.com/office/drawing/2010/main" val="0"/>
              </a:ext>
            </a:extLst>
          </a:blip>
          <a:srcRect t="8459" b="7118"/>
          <a:stretch/>
        </p:blipFill>
        <p:spPr bwMode="auto">
          <a:xfrm>
            <a:off x="1010444" y="1295399"/>
            <a:ext cx="8305800" cy="49560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8262" y="6297053"/>
            <a:ext cx="9829800" cy="713347"/>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3600" b="1" dirty="0" smtClean="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মসজিদে ইবাদতের নিয়তে অবস্থান করাকে ইতিকাফ বলা হয়।</a:t>
            </a:r>
            <a:endParaRPr lang="en-US" sz="36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cxnSp>
        <p:nvCxnSpPr>
          <p:cNvPr id="4" name="Straight Connector 3"/>
          <p:cNvCxnSpPr/>
          <p:nvPr/>
        </p:nvCxnSpPr>
        <p:spPr>
          <a:xfrm>
            <a:off x="0" y="1066801"/>
            <a:ext cx="10402888" cy="0"/>
          </a:xfrm>
          <a:prstGeom prst="line">
            <a:avLst/>
          </a:prstGeom>
          <a:ln w="76200">
            <a:solidFill>
              <a:schemeClr val="tx1"/>
            </a:solidFill>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7D3FD376-5EF5-4469-B617-255979553FAA}" type="datetime12">
              <a:rPr lang="en-US" smtClean="0"/>
              <a:t>1:04 AM</a:t>
            </a:fld>
            <a:endParaRPr lang="en-US" dirty="0"/>
          </a:p>
        </p:txBody>
      </p:sp>
      <p:sp>
        <p:nvSpPr>
          <p:cNvPr id="7" name="TextBox 6"/>
          <p:cNvSpPr txBox="1"/>
          <p:nvPr/>
        </p:nvSpPr>
        <p:spPr>
          <a:xfrm>
            <a:off x="3448844" y="134830"/>
            <a:ext cx="3429000" cy="1008170"/>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p>
            <a:pPr algn="ctr"/>
            <a:r>
              <a:rPr lang="bn-BD" sz="5900" b="1" dirty="0" smtClean="0">
                <a:solidFill>
                  <a:schemeClr val="tx1"/>
                </a:solidFill>
                <a:latin typeface="NikoshBAN" pitchFamily="2" charset="0"/>
                <a:cs typeface="NikoshBAN" pitchFamily="2" charset="0"/>
              </a:rPr>
              <a:t>ইতিকাফ</a:t>
            </a:r>
            <a:endParaRPr lang="en-US" sz="59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046738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NikoshBAN"/>
        <a:ea typeface=""/>
        <a:cs typeface="NikoshBAN"/>
      </a:majorFont>
      <a:minorFont>
        <a:latin typeface="NikoshBAN"/>
        <a:ea typeface=""/>
        <a:cs typeface="NikoshB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TotalTime>
  <Words>1067</Words>
  <Application>Microsoft Office PowerPoint</Application>
  <PresentationFormat>Custom</PresentationFormat>
  <Paragraphs>150</Paragraphs>
  <Slides>24</Slides>
  <Notes>23</Notes>
  <HiddenSlides>1</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Yunus Azad</dc:creator>
  <cp:lastModifiedBy>Yunus</cp:lastModifiedBy>
  <cp:revision>238</cp:revision>
  <dcterms:created xsi:type="dcterms:W3CDTF">2006-08-16T00:00:00Z</dcterms:created>
  <dcterms:modified xsi:type="dcterms:W3CDTF">2016-08-07T08:04:59Z</dcterms:modified>
</cp:coreProperties>
</file>